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3"/>
  </p:notesMasterIdLst>
  <p:sldIdLst>
    <p:sldId id="296" r:id="rId2"/>
    <p:sldId id="308" r:id="rId3"/>
    <p:sldId id="298" r:id="rId4"/>
    <p:sldId id="303" r:id="rId5"/>
    <p:sldId id="301" r:id="rId6"/>
    <p:sldId id="299" r:id="rId7"/>
    <p:sldId id="302" r:id="rId8"/>
    <p:sldId id="310" r:id="rId9"/>
    <p:sldId id="309" r:id="rId10"/>
    <p:sldId id="311" r:id="rId11"/>
    <p:sldId id="312" r:id="rId12"/>
    <p:sldId id="313" r:id="rId13"/>
    <p:sldId id="314" r:id="rId14"/>
    <p:sldId id="315" r:id="rId15"/>
    <p:sldId id="317" r:id="rId16"/>
    <p:sldId id="316" r:id="rId17"/>
    <p:sldId id="318" r:id="rId18"/>
    <p:sldId id="319" r:id="rId19"/>
    <p:sldId id="321" r:id="rId20"/>
    <p:sldId id="322" r:id="rId21"/>
    <p:sldId id="323" r:id="rId22"/>
    <p:sldId id="324" r:id="rId23"/>
    <p:sldId id="325" r:id="rId24"/>
    <p:sldId id="340" r:id="rId25"/>
    <p:sldId id="341" r:id="rId26"/>
    <p:sldId id="327" r:id="rId27"/>
    <p:sldId id="342" r:id="rId28"/>
    <p:sldId id="326" r:id="rId29"/>
    <p:sldId id="343" r:id="rId30"/>
    <p:sldId id="306" r:id="rId31"/>
    <p:sldId id="331" r:id="rId32"/>
    <p:sldId id="335" r:id="rId33"/>
    <p:sldId id="328" r:id="rId34"/>
    <p:sldId id="332" r:id="rId35"/>
    <p:sldId id="333" r:id="rId36"/>
    <p:sldId id="336" r:id="rId37"/>
    <p:sldId id="337" r:id="rId38"/>
    <p:sldId id="338" r:id="rId39"/>
    <p:sldId id="339" r:id="rId40"/>
    <p:sldId id="329" r:id="rId41"/>
    <p:sldId id="330" r:id="rId42"/>
  </p:sldIdLst>
  <p:sldSz cx="13004800" cy="9753600"/>
  <p:notesSz cx="6858000" cy="9144000"/>
  <p:embeddedFontLst>
    <p:embeddedFont>
      <p:font typeface="Consolas" panose="020B0609020204030204" pitchFamily="49" charset="0"/>
      <p:regular r:id="rId44"/>
      <p:bold r:id="rId45"/>
      <p:italic r:id="rId46"/>
      <p:boldItalic r:id="rId47"/>
    </p:embeddedFont>
    <p:embeddedFont>
      <p:font typeface="Helvetica Neue" panose="020B0604020202020204" charset="0"/>
      <p:regular r:id="rId48"/>
      <p:bold r:id="rId49"/>
      <p:italic r:id="rId50"/>
      <p:boldItalic r:id="rId51"/>
    </p:embeddedFont>
    <p:embeddedFont>
      <p:font typeface="Helvetica Neue Light" panose="020B0604020202020204" charset="0"/>
      <p:regular r:id="rId52"/>
      <p:bold r:id="rId53"/>
      <p:italic r:id="rId54"/>
      <p:boldItalic r:id="rId55"/>
    </p:embeddedFont>
    <p:embeddedFont>
      <p:font typeface="Segoe UI" panose="020B0502040204020203" pitchFamily="3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5" roundtripDataSignature="AMtx7miwB33QRnuPh0uukZ9UizAngR5Pk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(FUHO - PR) Ngo Ngoc Tram" initials="" lastIdx="2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8D1B"/>
    <a:srgbClr val="B97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02" autoAdjust="0"/>
    <p:restoredTop sz="93742" autoAdjust="0"/>
  </p:normalViewPr>
  <p:slideViewPr>
    <p:cSldViewPr snapToGrid="0">
      <p:cViewPr>
        <p:scale>
          <a:sx n="75" d="100"/>
          <a:sy n="75" d="100"/>
        </p:scale>
        <p:origin x="192" y="54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85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86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3612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7690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7622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3" name="Google Shape;62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84819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4432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9921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83587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42102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22454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0916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12049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77579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62955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85757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87456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72022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02763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61069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5587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78107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0792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3" name="Google Shape;62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91012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3358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23788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47677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33138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32310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26033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481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57365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20106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4357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3" name="Google Shape;62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32653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61598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0945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3" name="Google Shape;62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4884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3785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1282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6753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7230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73"/>
          <p:cNvSpPr>
            <a:spLocks noGrp="1"/>
          </p:cNvSpPr>
          <p:nvPr>
            <p:ph type="pic" idx="2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5" name="Google Shape;15;p73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73"/>
          <p:cNvSpPr txBox="1"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5pPr>
            <a:lvl6pPr marL="2743200" lvl="5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73"/>
          <p:cNvSpPr txBox="1">
            <a:spLocks noGrp="1"/>
          </p:cNvSpPr>
          <p:nvPr>
            <p:ph type="sldNum" idx="1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 - Top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6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6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7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7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marL="914400" lvl="1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77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8"/>
          <p:cNvSpPr>
            <a:spLocks noGrp="1"/>
          </p:cNvSpPr>
          <p:nvPr>
            <p:ph type="pic" idx="2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5" name="Google Shape;35;p78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8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36195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sz="2800"/>
            </a:lvl1pPr>
            <a:lvl2pPr marL="914400" lvl="1" indent="-36195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sz="2800"/>
            </a:lvl2pPr>
            <a:lvl3pPr marL="1371600" lvl="2" indent="-36195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sz="2800"/>
            </a:lvl3pPr>
            <a:lvl4pPr marL="1828800" lvl="3" indent="-36195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sz="2800"/>
            </a:lvl4pPr>
            <a:lvl5pPr marL="2286000" lvl="4" indent="-36195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sz="2800"/>
            </a:lvl5pPr>
            <a:lvl6pPr marL="2743200" lvl="5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78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9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marL="914400" lvl="1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9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0"/>
          <p:cNvSpPr>
            <a:spLocks noGrp="1"/>
          </p:cNvSpPr>
          <p:nvPr>
            <p:ph type="pic" idx="2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43" name="Google Shape;43;p80"/>
          <p:cNvSpPr>
            <a:spLocks noGrp="1"/>
          </p:cNvSpPr>
          <p:nvPr>
            <p:ph type="pic" idx="3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44" name="Google Shape;44;p80"/>
          <p:cNvSpPr>
            <a:spLocks noGrp="1"/>
          </p:cNvSpPr>
          <p:nvPr>
            <p:ph type="pic" idx="4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45" name="Google Shape;45;p80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1"/>
          <p:cNvSpPr txBox="1">
            <a:spLocks noGrp="1"/>
          </p:cNvSpPr>
          <p:nvPr>
            <p:ph type="body" idx="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1pPr>
            <a:lvl2pPr marL="914400" lvl="1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81"/>
          <p:cNvSpPr txBox="1">
            <a:spLocks noGrp="1"/>
          </p:cNvSpPr>
          <p:nvPr>
            <p:ph type="body" idx="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Helvetica Neue Light"/>
              <a:buNone/>
              <a:defRPr sz="3800"/>
            </a:lvl1pPr>
            <a:lvl2pPr marL="914400" lvl="1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81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2"/>
          <p:cNvSpPr>
            <a:spLocks noGrp="1"/>
          </p:cNvSpPr>
          <p:nvPr>
            <p:ph type="pic" idx="2"/>
          </p:nvPr>
        </p:nvSpPr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52" name="Google Shape;52;p82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1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7" name="Google Shape;7;p71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marR="0" lvl="0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8" name="Google Shape;8;p71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microsoft.com/office/2007/relationships/hdphoto" Target="../media/hdphoto2.wdp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6" Type="http://schemas.microsoft.com/office/2007/relationships/hdphoto" Target="../media/hdphoto3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6.png"/><Relationship Id="rId7" Type="http://schemas.openxmlformats.org/officeDocument/2006/relationships/hyperlink" Target="https://www.silabs.com/developers/usb-to-uart-bridge-vcp-driver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image" Target="../media/image31.png"/><Relationship Id="rId4" Type="http://schemas.openxmlformats.org/officeDocument/2006/relationships/image" Target="../media/image7.png"/><Relationship Id="rId9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dl.espressif.com/dl/package_esp32_index.json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adafruit.github.io/Adafruit-PWM-Servo-Driver-Library/html/class_adafruit___p_w_m_servo_driver.html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s://github.com/adafruit/Adafruit-PWM-Servo-Driver-Library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image" Target="../media/image35.png"/><Relationship Id="rId4" Type="http://schemas.openxmlformats.org/officeDocument/2006/relationships/image" Target="../media/image7.png"/><Relationship Id="rId9" Type="http://schemas.openxmlformats.org/officeDocument/2006/relationships/hyperlink" Target="http://arduino.vn/reference/xung-pwm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microsoft.com/office/2007/relationships/hdphoto" Target="../media/hdphoto7.wd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hyperlink" Target="https://github.com/makerhanoi/Arduino-PS2X-ESP32-Makerbot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6.png"/><Relationship Id="rId7" Type="http://schemas.openxmlformats.org/officeDocument/2006/relationships/image" Target="../media/image4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5.jp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image" Target="../media/image6.png"/><Relationship Id="rId9" Type="http://schemas.openxmlformats.org/officeDocument/2006/relationships/image" Target="../media/image20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5.jp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5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image" Target="../media/image6.png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5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1"/>
          <p:cNvSpPr txBox="1"/>
          <p:nvPr/>
        </p:nvSpPr>
        <p:spPr>
          <a:xfrm>
            <a:off x="586866" y="5291551"/>
            <a:ext cx="1478418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24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Mục tiêu</a:t>
            </a:r>
            <a:endParaRPr sz="2400" b="1" i="0" u="none" strike="noStrike" cap="none" dirty="0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7" name="Google Shape;627;p41"/>
          <p:cNvCxnSpPr>
            <a:cxnSpLocks/>
          </p:cNvCxnSpPr>
          <p:nvPr/>
        </p:nvCxnSpPr>
        <p:spPr>
          <a:xfrm>
            <a:off x="677185" y="5844608"/>
            <a:ext cx="1332095" cy="0"/>
          </a:xfrm>
          <a:prstGeom prst="straightConnector1">
            <a:avLst/>
          </a:prstGeom>
          <a:noFill/>
          <a:ln w="76200" cap="flat" cmpd="sng">
            <a:solidFill>
              <a:srgbClr val="ED5112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635" name="Google Shape;635;p41"/>
          <p:cNvCxnSpPr>
            <a:cxnSpLocks/>
          </p:cNvCxnSpPr>
          <p:nvPr/>
        </p:nvCxnSpPr>
        <p:spPr>
          <a:xfrm>
            <a:off x="584950" y="2389964"/>
            <a:ext cx="1341289" cy="0"/>
          </a:xfrm>
          <a:prstGeom prst="straightConnector1">
            <a:avLst/>
          </a:prstGeom>
          <a:noFill/>
          <a:ln w="76200" cap="flat" cmpd="sng">
            <a:solidFill>
              <a:srgbClr val="ED5112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636" name="Google Shape;636;p41" descr="sxs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508" y="2011090"/>
            <a:ext cx="12657684" cy="3478432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41"/>
          <p:cNvSpPr txBox="1"/>
          <p:nvPr/>
        </p:nvSpPr>
        <p:spPr>
          <a:xfrm>
            <a:off x="212458" y="3575522"/>
            <a:ext cx="3298931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2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dirty="0"/>
              <a:t>Thông tin </a:t>
            </a:r>
            <a:r>
              <a:rPr lang="en-US" sz="2000" b="1" dirty="0" err="1"/>
              <a:t>lập</a:t>
            </a:r>
            <a:r>
              <a:rPr lang="en-US" sz="2000" b="1" dirty="0"/>
              <a:t> </a:t>
            </a:r>
            <a:r>
              <a:rPr lang="en-US" sz="2000" b="1" dirty="0" err="1"/>
              <a:t>trình</a:t>
            </a:r>
            <a:r>
              <a:rPr lang="en-US" sz="2000" b="1" dirty="0"/>
              <a:t> </a:t>
            </a:r>
            <a:r>
              <a:rPr lang="en-US" sz="2000" b="1" dirty="0" err="1"/>
              <a:t>Makerbot</a:t>
            </a:r>
            <a:r>
              <a:rPr lang="en-US" sz="2000" b="1" dirty="0"/>
              <a:t> BANHMI</a:t>
            </a:r>
            <a:endParaRPr sz="2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41"/>
          <p:cNvSpPr txBox="1"/>
          <p:nvPr/>
        </p:nvSpPr>
        <p:spPr>
          <a:xfrm>
            <a:off x="4730178" y="3586466"/>
            <a:ext cx="2989781" cy="71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Nh</a:t>
            </a:r>
            <a:r>
              <a:rPr lang="en-US" sz="2000" dirty="0" err="1"/>
              <a:t>ững</a:t>
            </a:r>
            <a:r>
              <a:rPr lang="en-US" sz="2000" dirty="0"/>
              <a:t> </a:t>
            </a:r>
            <a:r>
              <a:rPr lang="en-US" sz="2000" b="1" dirty="0" err="1"/>
              <a:t>lưu</a:t>
            </a:r>
            <a:r>
              <a:rPr lang="en-US" sz="2000" b="1" dirty="0"/>
              <a:t> ý </a:t>
            </a:r>
            <a:r>
              <a:rPr lang="en-US" sz="2000" dirty="0" err="1"/>
              <a:t>khi</a:t>
            </a:r>
            <a:r>
              <a:rPr lang="en-US" sz="2000" dirty="0"/>
              <a:t> </a:t>
            </a: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b="1" dirty="0" err="1"/>
              <a:t>Makerbot</a:t>
            </a:r>
            <a:r>
              <a:rPr lang="en-US" sz="2000" b="1" dirty="0"/>
              <a:t> BANHMI</a:t>
            </a:r>
            <a:endParaRPr sz="2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41"/>
          <p:cNvSpPr txBox="1"/>
          <p:nvPr/>
        </p:nvSpPr>
        <p:spPr>
          <a:xfrm>
            <a:off x="9081918" y="3593093"/>
            <a:ext cx="2989781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2" algn="ctr">
              <a:lnSpc>
                <a:spcPct val="90000"/>
              </a:lnSpc>
              <a:buSzPts val="2000"/>
            </a:pPr>
            <a:r>
              <a:rPr lang="en-US" sz="2000" dirty="0" err="1"/>
              <a:t>Bài</a:t>
            </a:r>
            <a:r>
              <a:rPr lang="en-US" sz="2000" dirty="0"/>
              <a:t> </a:t>
            </a:r>
            <a:r>
              <a:rPr lang="en-US" sz="2000" b="1" dirty="0" err="1"/>
              <a:t>Quizz</a:t>
            </a:r>
            <a:r>
              <a:rPr lang="en-US" sz="2000" b="1" dirty="0"/>
              <a:t> 30’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b="1" dirty="0" err="1"/>
              <a:t>các</a:t>
            </a:r>
            <a:r>
              <a:rPr lang="en-US" sz="2000" b="1" dirty="0"/>
              <a:t> </a:t>
            </a:r>
            <a:r>
              <a:rPr lang="en-US" sz="2000" b="1" dirty="0" err="1"/>
              <a:t>thí</a:t>
            </a:r>
            <a:r>
              <a:rPr lang="en-US" sz="2000" b="1" dirty="0"/>
              <a:t> </a:t>
            </a:r>
            <a:r>
              <a:rPr lang="en-US" sz="2000" b="1" dirty="0" err="1"/>
              <a:t>sinh</a:t>
            </a:r>
            <a:r>
              <a:rPr lang="en-US" sz="2000" b="1" dirty="0"/>
              <a:t> </a:t>
            </a:r>
            <a:r>
              <a:rPr lang="en-US" sz="2000" b="1" dirty="0" err="1"/>
              <a:t>tham</a:t>
            </a:r>
            <a:r>
              <a:rPr lang="en-US" sz="2000" b="1" dirty="0"/>
              <a:t> </a:t>
            </a:r>
            <a:r>
              <a:rPr lang="en-US" sz="2000" b="1" dirty="0" err="1"/>
              <a:t>dự</a:t>
            </a:r>
            <a:endParaRPr sz="2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3" name="Google Shape;643;p41" descr="152b-0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3319" y="5629572"/>
            <a:ext cx="12945637" cy="2724257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41"/>
          <p:cNvSpPr txBox="1"/>
          <p:nvPr/>
        </p:nvSpPr>
        <p:spPr>
          <a:xfrm>
            <a:off x="1945979" y="6787497"/>
            <a:ext cx="239419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2" algn="ctr">
              <a:buClr>
                <a:schemeClr val="lt1"/>
              </a:buClr>
              <a:buSzPts val="2000"/>
            </a:pPr>
            <a:r>
              <a:rPr lang="en-US" sz="2000" dirty="0" err="1">
                <a:solidFill>
                  <a:schemeClr val="lt1"/>
                </a:solidFill>
              </a:rPr>
              <a:t>Nắm</a:t>
            </a:r>
            <a:r>
              <a:rPr lang="en-US" sz="2000" dirty="0">
                <a:solidFill>
                  <a:schemeClr val="lt1"/>
                </a:solidFill>
              </a:rPr>
              <a:t> đ</a:t>
            </a:r>
            <a:r>
              <a:rPr lang="vi-VN" sz="2000" dirty="0">
                <a:solidFill>
                  <a:schemeClr val="lt1"/>
                </a:solidFill>
              </a:rPr>
              <a:t>ư</a:t>
            </a:r>
            <a:r>
              <a:rPr lang="en-US" sz="2000" dirty="0" err="1">
                <a:solidFill>
                  <a:schemeClr val="lt1"/>
                </a:solidFill>
              </a:rPr>
              <a:t>ợc</a:t>
            </a:r>
            <a:r>
              <a:rPr lang="en-US" sz="2000" dirty="0">
                <a:solidFill>
                  <a:schemeClr val="lt1"/>
                </a:solidFill>
              </a:rPr>
              <a:t> </a:t>
            </a:r>
            <a:r>
              <a:rPr lang="sv-SE" sz="2000" b="1" dirty="0">
                <a:solidFill>
                  <a:schemeClr val="lt1"/>
                </a:solidFill>
              </a:rPr>
              <a:t>cách sử dụng Makerbot BANHMI</a:t>
            </a:r>
            <a:endParaRPr sz="2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7" name="Google Shape;647;p41" descr="foursquare-check-in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89063" y="6279476"/>
            <a:ext cx="508021" cy="508021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41"/>
          <p:cNvSpPr txBox="1"/>
          <p:nvPr/>
        </p:nvSpPr>
        <p:spPr>
          <a:xfrm>
            <a:off x="5033951" y="6841072"/>
            <a:ext cx="2721267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2" algn="ctr">
              <a:buSzPts val="2000"/>
            </a:pP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Biết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hiểu</a:t>
            </a:r>
            <a:r>
              <a:rPr lang="en-US" sz="2000" dirty="0"/>
              <a:t> </a:t>
            </a:r>
            <a:r>
              <a:rPr lang="en-US" sz="2000" dirty="0" err="1"/>
              <a:t>cách</a:t>
            </a:r>
            <a:r>
              <a:rPr lang="en-US" sz="2000" dirty="0"/>
              <a:t> </a:t>
            </a:r>
            <a:r>
              <a:rPr lang="en-US" sz="2000" dirty="0" err="1"/>
              <a:t>lập</a:t>
            </a:r>
            <a:r>
              <a:rPr lang="en-US" sz="2000" dirty="0"/>
              <a:t> </a:t>
            </a:r>
            <a:r>
              <a:rPr lang="en-US" sz="2000" dirty="0" err="1"/>
              <a:t>trình</a:t>
            </a:r>
            <a:r>
              <a:rPr lang="en-US" sz="2000" dirty="0"/>
              <a:t> </a:t>
            </a:r>
            <a:r>
              <a:rPr lang="en-US" sz="2000" b="1" dirty="0" err="1"/>
              <a:t>Makerbot</a:t>
            </a:r>
            <a:r>
              <a:rPr lang="en-US" sz="2000" b="1" dirty="0"/>
              <a:t> BANHMI</a:t>
            </a:r>
            <a:endParaRPr sz="2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9" name="Google Shape;649;p41" descr="receptionist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08899" y="6353078"/>
            <a:ext cx="574068" cy="574068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41"/>
          <p:cNvSpPr txBox="1"/>
          <p:nvPr/>
        </p:nvSpPr>
        <p:spPr>
          <a:xfrm>
            <a:off x="8494490" y="6994960"/>
            <a:ext cx="2394189" cy="71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 err="1"/>
              <a:t>Thử</a:t>
            </a:r>
            <a:r>
              <a:rPr lang="en-US" sz="2000" dirty="0"/>
              <a:t> </a:t>
            </a:r>
            <a:r>
              <a:rPr lang="en-US" sz="2000" dirty="0" err="1"/>
              <a:t>sức</a:t>
            </a:r>
            <a:r>
              <a:rPr lang="en-US" sz="2000" dirty="0"/>
              <a:t> với </a:t>
            </a:r>
            <a:r>
              <a:rPr lang="en-US" sz="2000" dirty="0" err="1"/>
              <a:t>bài</a:t>
            </a:r>
            <a:r>
              <a:rPr lang="en-US" sz="2000" dirty="0"/>
              <a:t> QUIZZ Test</a:t>
            </a:r>
            <a:endParaRPr sz="2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2" name="Google Shape;652;p41" descr="Untitled-1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291909" y="33926"/>
            <a:ext cx="6988047" cy="210924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1"/>
          <p:cNvSpPr txBox="1"/>
          <p:nvPr/>
        </p:nvSpPr>
        <p:spPr>
          <a:xfrm>
            <a:off x="596313" y="830568"/>
            <a:ext cx="7304033" cy="53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800"/>
              <a:buFont typeface="Arial"/>
              <a:buNone/>
            </a:pPr>
            <a:r>
              <a:rPr lang="en-US" sz="2800" b="1" dirty="0" err="1">
                <a:solidFill>
                  <a:srgbClr val="0C0C0C"/>
                </a:solidFill>
              </a:rPr>
              <a:t>Làm</a:t>
            </a:r>
            <a:r>
              <a:rPr lang="en-US" sz="2800" b="1" dirty="0">
                <a:solidFill>
                  <a:srgbClr val="0C0C0C"/>
                </a:solidFill>
              </a:rPr>
              <a:t> </a:t>
            </a:r>
            <a:r>
              <a:rPr lang="en-US" sz="2800" b="1" dirty="0" err="1">
                <a:solidFill>
                  <a:srgbClr val="0C0C0C"/>
                </a:solidFill>
              </a:rPr>
              <a:t>quen</a:t>
            </a:r>
            <a:r>
              <a:rPr lang="en-US" sz="2800" b="1" dirty="0">
                <a:solidFill>
                  <a:srgbClr val="0C0C0C"/>
                </a:solidFill>
              </a:rPr>
              <a:t> với </a:t>
            </a:r>
            <a:r>
              <a:rPr lang="en-US" sz="2800" b="1" dirty="0" err="1">
                <a:solidFill>
                  <a:srgbClr val="0C0C0C"/>
                </a:solidFill>
              </a:rPr>
              <a:t>Makerbot</a:t>
            </a:r>
            <a:r>
              <a:rPr lang="en-US" sz="2800" b="1" dirty="0">
                <a:solidFill>
                  <a:srgbClr val="0C0C0C"/>
                </a:solidFill>
              </a:rPr>
              <a:t> BANHMI</a:t>
            </a:r>
            <a:endParaRPr sz="2800" b="0" i="0" u="none" strike="noStrike" cap="none" dirty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2A6C16-3042-43B9-AD2A-F39D7959A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120"/>
          <a:stretch/>
        </p:blipFill>
        <p:spPr bwMode="auto">
          <a:xfrm>
            <a:off x="10890517" y="196443"/>
            <a:ext cx="869146" cy="9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4" name="Google Shape;634;p41"/>
          <p:cNvSpPr txBox="1"/>
          <p:nvPr/>
        </p:nvSpPr>
        <p:spPr>
          <a:xfrm>
            <a:off x="514390" y="1794577"/>
            <a:ext cx="329893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2400"/>
              <a:buFont typeface="Arial"/>
              <a:buNone/>
            </a:pPr>
            <a:r>
              <a:rPr lang="pt-BR" sz="2400" b="1" dirty="0">
                <a:solidFill>
                  <a:srgbClr val="FF6600"/>
                </a:solidFill>
              </a:rPr>
              <a:t>Nôi dung</a:t>
            </a:r>
            <a:endParaRPr sz="2400" b="1" i="0" u="none" strike="noStrike" cap="none" dirty="0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385CD2-506F-4D3B-8DC8-AB5E3E546E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415" b="90000" l="6047" r="92442">
                        <a14:foregroundMark x1="16628" y1="16698" x2="22093" y2="15283"/>
                        <a14:foregroundMark x1="52907" y1="22642" x2="71395" y2="25755"/>
                        <a14:foregroundMark x1="32442" y1="25566" x2="32442" y2="25566"/>
                        <a14:foregroundMark x1="39767" y1="38396" x2="64070" y2="43868"/>
                        <a14:foregroundMark x1="64070" y1="43868" x2="64302" y2="43868"/>
                        <a14:foregroundMark x1="46744" y1="55472" x2="66395" y2="59811"/>
                        <a14:foregroundMark x1="26279" y1="56226" x2="30349" y2="57358"/>
                        <a14:foregroundMark x1="25698" y1="40943" x2="30698" y2="44057"/>
                        <a14:foregroundMark x1="27442" y1="22642" x2="31512" y2="24057"/>
                        <a14:foregroundMark x1="50581" y1="76698" x2="50581" y2="83113"/>
                        <a14:foregroundMark x1="63488" y1="75189" x2="72558" y2="72830"/>
                        <a14:foregroundMark x1="72558" y1="72830" x2="80233" y2="68302"/>
                        <a14:foregroundMark x1="80233" y1="68302" x2="85814" y2="62453"/>
                        <a14:foregroundMark x1="85814" y1="62453" x2="92442" y2="47642"/>
                        <a14:foregroundMark x1="92442" y1="47642" x2="91628" y2="32170"/>
                        <a14:foregroundMark x1="61744" y1="6981" x2="51163" y2="6509"/>
                        <a14:foregroundMark x1="27093" y1="9811" x2="21279" y2="13396"/>
                        <a14:foregroundMark x1="7209" y1="31698" x2="6047" y2="35472"/>
                        <a14:backgroundMark x1="6279" y1="7642" x2="8372" y2="7925"/>
                        <a14:backgroundMark x1="42093" y1="14623" x2="62907" y2="157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9890" y="2662915"/>
            <a:ext cx="795953" cy="9235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2CAC2B-80B3-4C0D-B1C1-60B28C8560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087" b="90000" l="7273" r="92955">
                        <a14:foregroundMark x1="49318" y1="39348" x2="49318" y2="39348"/>
                        <a14:foregroundMark x1="49886" y1="16304" x2="63295" y2="18804"/>
                        <a14:foregroundMark x1="59659" y1="6087" x2="58977" y2="8370"/>
                        <a14:foregroundMark x1="39432" y1="6087" x2="39432" y2="8696"/>
                        <a14:foregroundMark x1="7386" y1="39348" x2="10227" y2="38804"/>
                        <a14:foregroundMark x1="92955" y1="57283" x2="89091" y2="57826"/>
                        <a14:foregroundMark x1="91250" y1="39130" x2="80000" y2="407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68873" y="2768355"/>
            <a:ext cx="808472" cy="8452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744B67-9B8A-4095-90C1-1735DB5C19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81173" y="287806"/>
            <a:ext cx="3187700" cy="12238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82A852-EBFF-4F20-8B3A-20653CB06E3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40013" y="2691896"/>
            <a:ext cx="956125" cy="956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8013AE-E27E-4A94-8821-FDEA423837E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09611" y="6227754"/>
            <a:ext cx="763946" cy="76394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FE89556-DF0B-48FF-84B2-08BCC78032B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520939" y="991343"/>
            <a:ext cx="2176461" cy="53649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5" name="Google Shape;635;p41"/>
          <p:cNvCxnSpPr>
            <a:cxnSpLocks/>
          </p:cNvCxnSpPr>
          <p:nvPr/>
        </p:nvCxnSpPr>
        <p:spPr>
          <a:xfrm>
            <a:off x="584950" y="2389964"/>
            <a:ext cx="1341289" cy="0"/>
          </a:xfrm>
          <a:prstGeom prst="straightConnector1">
            <a:avLst/>
          </a:prstGeom>
          <a:noFill/>
          <a:ln w="76200" cap="flat" cmpd="sng">
            <a:solidFill>
              <a:srgbClr val="ED5112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652" name="Google Shape;652;p41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91909" y="33926"/>
            <a:ext cx="6677469" cy="210924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1"/>
          <p:cNvSpPr txBox="1"/>
          <p:nvPr/>
        </p:nvSpPr>
        <p:spPr>
          <a:xfrm>
            <a:off x="596313" y="830568"/>
            <a:ext cx="7304033" cy="53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0C0C0C"/>
              </a:buClr>
              <a:buSzPts val="2800"/>
            </a:pPr>
            <a:r>
              <a:rPr lang="pt-BR" sz="2800" b="1" dirty="0">
                <a:solidFill>
                  <a:srgbClr val="0C0C0C"/>
                </a:solidFill>
              </a:rPr>
              <a:t>Bắt đầu với MakerBot BANHMI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2A6C16-3042-43B9-AD2A-F39D7959A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120"/>
          <a:stretch/>
        </p:blipFill>
        <p:spPr bwMode="auto">
          <a:xfrm>
            <a:off x="10890517" y="196443"/>
            <a:ext cx="869146" cy="9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4" name="Google Shape;634;p41"/>
          <p:cNvSpPr txBox="1"/>
          <p:nvPr/>
        </p:nvSpPr>
        <p:spPr>
          <a:xfrm>
            <a:off x="514389" y="1794577"/>
            <a:ext cx="6895403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FF6600"/>
              </a:buClr>
              <a:buSzPts val="2400"/>
            </a:pPr>
            <a:r>
              <a:rPr lang="pt-BR" sz="2400" b="1" dirty="0">
                <a:solidFill>
                  <a:srgbClr val="FF6600"/>
                </a:solidFill>
              </a:rPr>
              <a:t>Kết nối mạch Makerbot với máy tính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744B67-9B8A-4095-90C1-1735DB5C1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173" y="287806"/>
            <a:ext cx="3187700" cy="12238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BB7F5A-C48C-401D-ACCC-A7559A7B6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0939" y="991343"/>
            <a:ext cx="2176461" cy="536494"/>
          </a:xfrm>
          <a:prstGeom prst="rect">
            <a:avLst/>
          </a:prstGeom>
        </p:spPr>
      </p:pic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82454FB2-77D2-4970-B2B1-5E323F469D55}"/>
              </a:ext>
            </a:extLst>
          </p:cNvPr>
          <p:cNvSpPr txBox="1">
            <a:spLocks/>
          </p:cNvSpPr>
          <p:nvPr/>
        </p:nvSpPr>
        <p:spPr>
          <a:xfrm>
            <a:off x="514389" y="2697031"/>
            <a:ext cx="7276564" cy="489837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Tx/>
              <a:buNone/>
            </a:pPr>
            <a:r>
              <a:rPr lang="en-US" sz="2000" dirty="0" err="1">
                <a:solidFill>
                  <a:prstClr val="black"/>
                </a:solidFill>
                <a:latin typeface="Segoe UI"/>
              </a:rPr>
              <a:t>Kết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Segoe UI"/>
              </a:rPr>
              <a:t>nối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 MakerBot với </a:t>
            </a:r>
            <a:r>
              <a:rPr lang="en-US" sz="2000" dirty="0" err="1">
                <a:solidFill>
                  <a:prstClr val="black"/>
                </a:solidFill>
                <a:latin typeface="Segoe UI"/>
              </a:rPr>
              <a:t>máy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Segoe UI"/>
              </a:rPr>
              <a:t>tính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 qua </a:t>
            </a:r>
            <a:r>
              <a:rPr lang="en-US" sz="2000" dirty="0" err="1">
                <a:solidFill>
                  <a:prstClr val="black"/>
                </a:solidFill>
                <a:latin typeface="Segoe UI"/>
              </a:rPr>
              <a:t>cáp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Segoe UI"/>
              </a:rPr>
              <a:t>microUSB</a:t>
            </a:r>
            <a:endParaRPr lang="en-US" sz="2000" dirty="0">
              <a:solidFill>
                <a:prstClr val="black"/>
              </a:solidFill>
              <a:latin typeface="Segoe UI"/>
            </a:endParaRPr>
          </a:p>
          <a:p>
            <a:pPr marL="0" lvl="1" indent="0">
              <a:lnSpc>
                <a:spcPct val="150000"/>
              </a:lnSpc>
              <a:buClrTx/>
              <a:buFont typeface="Arial" panose="020B0604020202020204" pitchFamily="34" charset="0"/>
              <a:buNone/>
            </a:pPr>
            <a:r>
              <a:rPr lang="en-US" altLang="en-US" sz="2000" b="1" i="1" dirty="0">
                <a:solidFill>
                  <a:prstClr val="black"/>
                </a:solidFill>
                <a:latin typeface="Segoe UI"/>
              </a:rPr>
              <a:t>L</a:t>
            </a:r>
            <a:r>
              <a:rPr lang="vi-VN" altLang="en-US" sz="2000" b="1" i="1" dirty="0">
                <a:solidFill>
                  <a:prstClr val="black"/>
                </a:solidFill>
                <a:latin typeface="Segoe UI"/>
              </a:rPr>
              <a:t>ư</a:t>
            </a:r>
            <a:r>
              <a:rPr lang="en-US" altLang="en-US" sz="2000" b="1" i="1" dirty="0">
                <a:solidFill>
                  <a:prstClr val="black"/>
                </a:solidFill>
                <a:latin typeface="Segoe UI"/>
              </a:rPr>
              <a:t>u ý</a:t>
            </a:r>
            <a:endParaRPr lang="en-US" sz="1950" dirty="0">
              <a:solidFill>
                <a:prstClr val="black"/>
              </a:solidFill>
              <a:latin typeface="Segoe UI"/>
            </a:endParaRPr>
          </a:p>
          <a:p>
            <a:pPr lvl="1">
              <a:lnSpc>
                <a:spcPct val="150000"/>
              </a:lnSpc>
              <a:buClrTx/>
            </a:pPr>
            <a:r>
              <a:rPr lang="en-US" sz="1950" b="1" i="1" dirty="0" err="1">
                <a:solidFill>
                  <a:prstClr val="black"/>
                </a:solidFill>
                <a:latin typeface="Segoe UI"/>
              </a:rPr>
              <a:t>Mạch</a:t>
            </a:r>
            <a:r>
              <a:rPr lang="en-US" sz="1950" b="1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b="1" i="1" dirty="0" err="1">
                <a:solidFill>
                  <a:prstClr val="black"/>
                </a:solidFill>
                <a:latin typeface="Segoe UI"/>
              </a:rPr>
              <a:t>điều</a:t>
            </a:r>
            <a:r>
              <a:rPr lang="en-US" sz="1950" b="1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b="1" i="1" dirty="0" err="1">
                <a:solidFill>
                  <a:prstClr val="black"/>
                </a:solidFill>
                <a:latin typeface="Segoe UI"/>
              </a:rPr>
              <a:t>khiển</a:t>
            </a:r>
            <a:r>
              <a:rPr lang="en-US" sz="1950" b="1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b="1" i="1" dirty="0" err="1">
                <a:solidFill>
                  <a:prstClr val="black"/>
                </a:solidFill>
                <a:latin typeface="Segoe UI"/>
              </a:rPr>
              <a:t>động</a:t>
            </a:r>
            <a:r>
              <a:rPr lang="en-US" sz="1950" b="1" i="1" dirty="0">
                <a:solidFill>
                  <a:prstClr val="black"/>
                </a:solidFill>
                <a:latin typeface="Segoe UI"/>
              </a:rPr>
              <a:t> c</a:t>
            </a:r>
            <a:r>
              <a:rPr lang="vi-VN" sz="1950" b="1" i="1" dirty="0">
                <a:solidFill>
                  <a:prstClr val="black"/>
                </a:solidFill>
                <a:latin typeface="Segoe UI"/>
              </a:rPr>
              <a:t>ơ</a:t>
            </a:r>
            <a:r>
              <a:rPr lang="en-US" sz="1950" b="1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b="1" i="1" dirty="0" err="1">
                <a:solidFill>
                  <a:prstClr val="black"/>
                </a:solidFill>
                <a:latin typeface="Segoe UI"/>
              </a:rPr>
              <a:t>tuy</a:t>
            </a:r>
            <a:r>
              <a:rPr lang="en-US" sz="1950" b="1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b="1" i="1" dirty="0" err="1">
                <a:solidFill>
                  <a:prstClr val="black"/>
                </a:solidFill>
                <a:latin typeface="Segoe UI"/>
              </a:rPr>
              <a:t>sáng</a:t>
            </a:r>
            <a:r>
              <a:rPr lang="en-US" sz="1950" b="1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b="1" i="1" dirty="0" err="1">
                <a:solidFill>
                  <a:prstClr val="black"/>
                </a:solidFill>
                <a:latin typeface="Segoe UI"/>
              </a:rPr>
              <a:t>đèn</a:t>
            </a:r>
            <a:r>
              <a:rPr lang="en-US" sz="1950" b="1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b="1" i="1" dirty="0" err="1">
                <a:solidFill>
                  <a:prstClr val="black"/>
                </a:solidFill>
                <a:latin typeface="Segoe UI"/>
              </a:rPr>
              <a:t>khi</a:t>
            </a:r>
            <a:r>
              <a:rPr lang="en-US" sz="1950" b="1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b="1" i="1" dirty="0" err="1">
                <a:solidFill>
                  <a:prstClr val="black"/>
                </a:solidFill>
                <a:latin typeface="Segoe UI"/>
              </a:rPr>
              <a:t>cắm</a:t>
            </a:r>
            <a:r>
              <a:rPr lang="en-US" sz="1950" b="1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b="1" i="1" dirty="0" err="1">
                <a:solidFill>
                  <a:prstClr val="black"/>
                </a:solidFill>
                <a:latin typeface="Segoe UI"/>
              </a:rPr>
              <a:t>usb</a:t>
            </a:r>
            <a:r>
              <a:rPr lang="en-US" sz="1950" b="1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b="1" i="1" dirty="0" err="1">
                <a:solidFill>
                  <a:prstClr val="black"/>
                </a:solidFill>
                <a:latin typeface="Segoe UI"/>
              </a:rPr>
              <a:t>nhưng</a:t>
            </a:r>
            <a:r>
              <a:rPr lang="en-US" sz="1950" b="1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b="1" i="1" dirty="0" err="1">
                <a:solidFill>
                  <a:prstClr val="black"/>
                </a:solidFill>
                <a:latin typeface="Segoe UI"/>
              </a:rPr>
              <a:t>chỉ</a:t>
            </a:r>
            <a:r>
              <a:rPr lang="en-US" sz="1950" b="1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b="1" i="1" dirty="0" err="1">
                <a:solidFill>
                  <a:prstClr val="black"/>
                </a:solidFill>
                <a:latin typeface="Segoe UI"/>
              </a:rPr>
              <a:t>động</a:t>
            </a:r>
            <a:r>
              <a:rPr lang="en-US" sz="1950" b="1" i="1" dirty="0">
                <a:solidFill>
                  <a:prstClr val="black"/>
                </a:solidFill>
                <a:latin typeface="Segoe UI"/>
              </a:rPr>
              <a:t> c</a:t>
            </a:r>
            <a:r>
              <a:rPr lang="vi-VN" sz="1950" b="1" i="1" dirty="0">
                <a:solidFill>
                  <a:prstClr val="black"/>
                </a:solidFill>
                <a:latin typeface="Segoe UI"/>
              </a:rPr>
              <a:t>ơ</a:t>
            </a:r>
            <a:r>
              <a:rPr lang="en-US" sz="1950" b="1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b="1" i="1" dirty="0" err="1">
                <a:solidFill>
                  <a:prstClr val="black"/>
                </a:solidFill>
                <a:latin typeface="Segoe UI"/>
              </a:rPr>
              <a:t>chỉ</a:t>
            </a:r>
            <a:r>
              <a:rPr lang="en-US" sz="1950" b="1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b="1" i="1" dirty="0" err="1">
                <a:solidFill>
                  <a:prstClr val="black"/>
                </a:solidFill>
                <a:latin typeface="Segoe UI"/>
              </a:rPr>
              <a:t>hoạt</a:t>
            </a:r>
            <a:r>
              <a:rPr lang="en-US" sz="1950" b="1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b="1" i="1" dirty="0" err="1">
                <a:solidFill>
                  <a:prstClr val="black"/>
                </a:solidFill>
                <a:latin typeface="Segoe UI"/>
              </a:rPr>
              <a:t>động</a:t>
            </a:r>
            <a:r>
              <a:rPr lang="en-US" sz="1950" b="1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b="1" i="1" dirty="0" err="1">
                <a:solidFill>
                  <a:prstClr val="black"/>
                </a:solidFill>
                <a:latin typeface="Segoe UI"/>
              </a:rPr>
              <a:t>khi</a:t>
            </a:r>
            <a:r>
              <a:rPr lang="en-US" sz="1950" b="1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b="1" i="1" dirty="0" err="1">
                <a:solidFill>
                  <a:prstClr val="black"/>
                </a:solidFill>
                <a:latin typeface="Segoe UI"/>
              </a:rPr>
              <a:t>có</a:t>
            </a:r>
            <a:r>
              <a:rPr lang="en-US" sz="1950" b="1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b="1" i="1" dirty="0" err="1">
                <a:solidFill>
                  <a:prstClr val="black"/>
                </a:solidFill>
                <a:latin typeface="Segoe UI"/>
              </a:rPr>
              <a:t>nguồn</a:t>
            </a:r>
            <a:r>
              <a:rPr lang="en-US" sz="1950" b="1" i="1" dirty="0">
                <a:solidFill>
                  <a:prstClr val="black"/>
                </a:solidFill>
                <a:latin typeface="Segoe UI"/>
              </a:rPr>
              <a:t> 12V </a:t>
            </a:r>
            <a:r>
              <a:rPr lang="en-US" sz="1950" b="1" i="1" dirty="0" err="1">
                <a:solidFill>
                  <a:prstClr val="black"/>
                </a:solidFill>
                <a:latin typeface="Segoe UI"/>
              </a:rPr>
              <a:t>cắm</a:t>
            </a:r>
            <a:r>
              <a:rPr lang="en-US" sz="1950" b="1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b="1" i="1" dirty="0" err="1">
                <a:solidFill>
                  <a:prstClr val="black"/>
                </a:solidFill>
                <a:latin typeface="Segoe UI"/>
              </a:rPr>
              <a:t>vào</a:t>
            </a:r>
            <a:r>
              <a:rPr lang="en-US" sz="1950" b="1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b="1" i="1" dirty="0" err="1">
                <a:solidFill>
                  <a:prstClr val="black"/>
                </a:solidFill>
                <a:latin typeface="Segoe UI"/>
              </a:rPr>
              <a:t>mạch</a:t>
            </a:r>
            <a:endParaRPr lang="en-US" sz="1950" b="1" i="1" dirty="0">
              <a:solidFill>
                <a:prstClr val="black"/>
              </a:solidFill>
              <a:latin typeface="Segoe UI"/>
            </a:endParaRPr>
          </a:p>
          <a:p>
            <a:pPr lvl="1">
              <a:lnSpc>
                <a:spcPct val="150000"/>
              </a:lnSpc>
              <a:buClrTx/>
            </a:pP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Nên</a:t>
            </a:r>
            <a:r>
              <a:rPr lang="en-US" sz="1950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sử</a:t>
            </a:r>
            <a:r>
              <a:rPr lang="en-US" sz="1950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dụng</a:t>
            </a:r>
            <a:r>
              <a:rPr lang="en-US" sz="1950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dây</a:t>
            </a:r>
            <a:r>
              <a:rPr lang="en-US" sz="1950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cáp</a:t>
            </a:r>
            <a:r>
              <a:rPr lang="en-US" sz="1950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micoUSB</a:t>
            </a:r>
            <a:r>
              <a:rPr lang="en-US" sz="1950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có</a:t>
            </a:r>
            <a:r>
              <a:rPr lang="en-US" sz="1950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chất</a:t>
            </a:r>
            <a:r>
              <a:rPr lang="en-US" sz="1950" i="1" dirty="0">
                <a:solidFill>
                  <a:prstClr val="black"/>
                </a:solidFill>
                <a:latin typeface="Segoe UI"/>
              </a:rPr>
              <a:t> l</a:t>
            </a:r>
            <a:r>
              <a:rPr lang="vi-VN" sz="1950" i="1" dirty="0">
                <a:solidFill>
                  <a:prstClr val="black"/>
                </a:solidFill>
                <a:latin typeface="Segoe UI"/>
              </a:rPr>
              <a:t>ư</a:t>
            </a: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ợng</a:t>
            </a:r>
            <a:r>
              <a:rPr lang="en-US" sz="1950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tốt</a:t>
            </a:r>
            <a:endParaRPr lang="en-US" sz="1950" i="1" dirty="0">
              <a:solidFill>
                <a:prstClr val="black"/>
              </a:solidFill>
              <a:latin typeface="Segoe UI"/>
            </a:endParaRPr>
          </a:p>
          <a:p>
            <a:pPr lvl="1">
              <a:lnSpc>
                <a:spcPct val="150000"/>
              </a:lnSpc>
              <a:buClrTx/>
            </a:pP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Không</a:t>
            </a:r>
            <a:r>
              <a:rPr lang="en-US" sz="1950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nên</a:t>
            </a:r>
            <a:r>
              <a:rPr lang="en-US" sz="1950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cắm</a:t>
            </a:r>
            <a:r>
              <a:rPr lang="en-US" sz="1950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mạch</a:t>
            </a:r>
            <a:r>
              <a:rPr lang="en-US" sz="1950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makerbot</a:t>
            </a:r>
            <a:r>
              <a:rPr lang="en-US" sz="1950" i="1" dirty="0">
                <a:solidFill>
                  <a:prstClr val="black"/>
                </a:solidFill>
                <a:latin typeface="Segoe UI"/>
              </a:rPr>
              <a:t> qua </a:t>
            </a: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bộ</a:t>
            </a:r>
            <a:r>
              <a:rPr lang="en-US" sz="1950" i="1" dirty="0">
                <a:solidFill>
                  <a:prstClr val="black"/>
                </a:solidFill>
                <a:latin typeface="Segoe UI"/>
              </a:rPr>
              <a:t> chia USB (USB HUB)</a:t>
            </a:r>
          </a:p>
          <a:p>
            <a:pPr lvl="1">
              <a:lnSpc>
                <a:spcPct val="150000"/>
              </a:lnSpc>
              <a:buClrTx/>
            </a:pP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Nếu</a:t>
            </a:r>
            <a:r>
              <a:rPr lang="en-US" sz="1950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có</a:t>
            </a:r>
            <a:r>
              <a:rPr lang="en-US" sz="1950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thể</a:t>
            </a:r>
            <a:r>
              <a:rPr lang="en-US" sz="1950" i="1" dirty="0">
                <a:solidFill>
                  <a:prstClr val="black"/>
                </a:solidFill>
                <a:latin typeface="Segoe UI"/>
              </a:rPr>
              <a:t>, </a:t>
            </a: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nên</a:t>
            </a:r>
            <a:r>
              <a:rPr lang="en-US" sz="1950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cắm</a:t>
            </a:r>
            <a:r>
              <a:rPr lang="en-US" sz="1950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mạch</a:t>
            </a:r>
            <a:r>
              <a:rPr lang="en-US" sz="1950" i="1" dirty="0">
                <a:solidFill>
                  <a:prstClr val="black"/>
                </a:solidFill>
                <a:latin typeface="Segoe UI"/>
              </a:rPr>
              <a:t> MakerBot </a:t>
            </a: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vào</a:t>
            </a:r>
            <a:r>
              <a:rPr lang="en-US" sz="1950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cổng</a:t>
            </a:r>
            <a:r>
              <a:rPr lang="en-US" sz="1950" i="1" dirty="0">
                <a:solidFill>
                  <a:prstClr val="black"/>
                </a:solidFill>
                <a:latin typeface="Segoe UI"/>
              </a:rPr>
              <a:t> USB 3.0 </a:t>
            </a: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để</a:t>
            </a:r>
            <a:r>
              <a:rPr lang="en-US" sz="1950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đảm</a:t>
            </a:r>
            <a:r>
              <a:rPr lang="en-US" sz="1950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bảo</a:t>
            </a:r>
            <a:r>
              <a:rPr lang="en-US" sz="1950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nguồn</a:t>
            </a:r>
            <a:r>
              <a:rPr lang="en-US" sz="1950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cung</a:t>
            </a:r>
            <a:r>
              <a:rPr lang="en-US" sz="1950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cấp</a:t>
            </a:r>
            <a:r>
              <a:rPr lang="en-US" sz="1950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năng</a:t>
            </a:r>
            <a:r>
              <a:rPr lang="en-US" sz="1950" i="1" dirty="0">
                <a:solidFill>
                  <a:prstClr val="black"/>
                </a:solidFill>
                <a:latin typeface="Segoe UI"/>
              </a:rPr>
              <a:t> l</a:t>
            </a:r>
            <a:r>
              <a:rPr lang="vi-VN" sz="1950" i="1" dirty="0">
                <a:solidFill>
                  <a:prstClr val="black"/>
                </a:solidFill>
                <a:latin typeface="Segoe UI"/>
              </a:rPr>
              <a:t>ư</a:t>
            </a: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ợng</a:t>
            </a:r>
            <a:r>
              <a:rPr lang="en-US" sz="1950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cho</a:t>
            </a:r>
            <a:r>
              <a:rPr lang="en-US" sz="1950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mạch</a:t>
            </a:r>
            <a:r>
              <a:rPr lang="en-US" sz="1950" i="1" dirty="0">
                <a:solidFill>
                  <a:prstClr val="black"/>
                </a:solidFill>
                <a:latin typeface="Segoe UI"/>
              </a:rPr>
              <a:t> MakerBot</a:t>
            </a:r>
          </a:p>
          <a:p>
            <a:pPr lvl="1">
              <a:lnSpc>
                <a:spcPct val="150000"/>
              </a:lnSpc>
              <a:buClrTx/>
            </a:pPr>
            <a:endParaRPr lang="en-US" sz="2000" dirty="0">
              <a:solidFill>
                <a:prstClr val="black"/>
              </a:solidFill>
              <a:latin typeface="Segoe UI"/>
            </a:endParaRPr>
          </a:p>
          <a:p>
            <a:pPr marL="0" lvl="1" indent="0">
              <a:lnSpc>
                <a:spcPct val="150000"/>
              </a:lnSpc>
              <a:buClrTx/>
              <a:buFont typeface="Arial" panose="020B0604020202020204" pitchFamily="34" charset="0"/>
              <a:buNone/>
            </a:pPr>
            <a:endParaRPr lang="en-US" sz="1950" dirty="0">
              <a:solidFill>
                <a:prstClr val="black"/>
              </a:solidFill>
              <a:latin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81FD82-37D4-485B-BBA1-2DFD5FD9A7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5263" y="2389964"/>
            <a:ext cx="4191352" cy="419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252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5" name="Google Shape;635;p41"/>
          <p:cNvCxnSpPr>
            <a:cxnSpLocks/>
          </p:cNvCxnSpPr>
          <p:nvPr/>
        </p:nvCxnSpPr>
        <p:spPr>
          <a:xfrm>
            <a:off x="584950" y="2389964"/>
            <a:ext cx="1341289" cy="0"/>
          </a:xfrm>
          <a:prstGeom prst="straightConnector1">
            <a:avLst/>
          </a:prstGeom>
          <a:noFill/>
          <a:ln w="76200" cap="flat" cmpd="sng">
            <a:solidFill>
              <a:srgbClr val="ED5112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652" name="Google Shape;652;p41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91909" y="33926"/>
            <a:ext cx="6677469" cy="210924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1"/>
          <p:cNvSpPr txBox="1"/>
          <p:nvPr/>
        </p:nvSpPr>
        <p:spPr>
          <a:xfrm>
            <a:off x="596313" y="830568"/>
            <a:ext cx="7304033" cy="53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0C0C0C"/>
              </a:buClr>
              <a:buSzPts val="2800"/>
            </a:pPr>
            <a:r>
              <a:rPr lang="pt-BR" sz="2800" b="1" dirty="0">
                <a:solidFill>
                  <a:srgbClr val="0C0C0C"/>
                </a:solidFill>
              </a:rPr>
              <a:t>Bắt đầu với MakerBot BANHMI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2A6C16-3042-43B9-AD2A-F39D7959A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120"/>
          <a:stretch/>
        </p:blipFill>
        <p:spPr bwMode="auto">
          <a:xfrm>
            <a:off x="10890517" y="196443"/>
            <a:ext cx="869146" cy="9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4" name="Google Shape;634;p41"/>
          <p:cNvSpPr txBox="1"/>
          <p:nvPr/>
        </p:nvSpPr>
        <p:spPr>
          <a:xfrm>
            <a:off x="514389" y="1794577"/>
            <a:ext cx="6895403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FF6600"/>
              </a:buClr>
              <a:buSzPts val="2400"/>
            </a:pPr>
            <a:r>
              <a:rPr lang="pt-BR" sz="2400" b="1" dirty="0">
                <a:solidFill>
                  <a:srgbClr val="FF6600"/>
                </a:solidFill>
              </a:rPr>
              <a:t>Kết nối mạch Makerbot với máy tính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744B67-9B8A-4095-90C1-1735DB5C1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173" y="287806"/>
            <a:ext cx="3187700" cy="12238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BB7F5A-C48C-401D-ACCC-A7559A7B6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0939" y="991343"/>
            <a:ext cx="2176461" cy="536494"/>
          </a:xfrm>
          <a:prstGeom prst="rect">
            <a:avLst/>
          </a:prstGeom>
        </p:spPr>
      </p:pic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EF68F631-38A9-4397-8523-59E389704C6A}"/>
              </a:ext>
            </a:extLst>
          </p:cNvPr>
          <p:cNvSpPr txBox="1">
            <a:spLocks/>
          </p:cNvSpPr>
          <p:nvPr/>
        </p:nvSpPr>
        <p:spPr>
          <a:xfrm>
            <a:off x="475636" y="2685928"/>
            <a:ext cx="7545385" cy="489837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Tx/>
              <a:buFont typeface="Arial" panose="020B0604020202020204" pitchFamily="34" charset="0"/>
              <a:buNone/>
            </a:pPr>
            <a:r>
              <a:rPr lang="en-US" altLang="en-US" sz="2000" dirty="0" err="1">
                <a:solidFill>
                  <a:prstClr val="black"/>
                </a:solidFill>
                <a:latin typeface="Segoe UI"/>
              </a:rPr>
              <a:t>Khi</a:t>
            </a:r>
            <a:r>
              <a:rPr lang="en-US" alt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altLang="en-US" sz="2000" dirty="0" err="1">
                <a:solidFill>
                  <a:prstClr val="black"/>
                </a:solidFill>
                <a:latin typeface="Segoe UI"/>
              </a:rPr>
              <a:t>kết</a:t>
            </a:r>
            <a:r>
              <a:rPr lang="en-US" alt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altLang="en-US" sz="2000" dirty="0" err="1">
                <a:solidFill>
                  <a:prstClr val="black"/>
                </a:solidFill>
                <a:latin typeface="Segoe UI"/>
              </a:rPr>
              <a:t>nối</a:t>
            </a:r>
            <a:r>
              <a:rPr lang="en-US" altLang="en-US" sz="2000" dirty="0">
                <a:solidFill>
                  <a:prstClr val="black"/>
                </a:solidFill>
                <a:latin typeface="Segoe UI"/>
              </a:rPr>
              <a:t> với </a:t>
            </a:r>
            <a:r>
              <a:rPr lang="en-US" altLang="en-US" sz="2000" dirty="0" err="1">
                <a:solidFill>
                  <a:prstClr val="black"/>
                </a:solidFill>
                <a:latin typeface="Segoe UI"/>
              </a:rPr>
              <a:t>máy</a:t>
            </a:r>
            <a:r>
              <a:rPr lang="en-US" alt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altLang="en-US" sz="2000" dirty="0" err="1">
                <a:solidFill>
                  <a:prstClr val="black"/>
                </a:solidFill>
                <a:latin typeface="Segoe UI"/>
              </a:rPr>
              <a:t>tính</a:t>
            </a:r>
            <a:r>
              <a:rPr lang="en-US" altLang="en-US" sz="2000" dirty="0">
                <a:solidFill>
                  <a:prstClr val="black"/>
                </a:solidFill>
                <a:latin typeface="Segoe UI"/>
              </a:rPr>
              <a:t>, </a:t>
            </a:r>
            <a:r>
              <a:rPr lang="en-US" altLang="en-US" sz="2000" dirty="0" err="1">
                <a:solidFill>
                  <a:prstClr val="black"/>
                </a:solidFill>
                <a:latin typeface="Segoe UI"/>
              </a:rPr>
              <a:t>máy</a:t>
            </a:r>
            <a:r>
              <a:rPr lang="en-US" alt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altLang="en-US" sz="2000" dirty="0" err="1">
                <a:solidFill>
                  <a:prstClr val="black"/>
                </a:solidFill>
                <a:latin typeface="Segoe UI"/>
              </a:rPr>
              <a:t>tính</a:t>
            </a:r>
            <a:r>
              <a:rPr lang="en-US" alt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altLang="en-US" sz="2000" dirty="0" err="1">
                <a:solidFill>
                  <a:prstClr val="black"/>
                </a:solidFill>
                <a:latin typeface="Segoe UI"/>
              </a:rPr>
              <a:t>sẽ</a:t>
            </a:r>
            <a:r>
              <a:rPr lang="en-US" alt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altLang="en-US" sz="2000" dirty="0" err="1">
                <a:solidFill>
                  <a:prstClr val="black"/>
                </a:solidFill>
                <a:latin typeface="Segoe UI"/>
              </a:rPr>
              <a:t>tự</a:t>
            </a:r>
            <a:r>
              <a:rPr lang="en-US" alt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altLang="en-US" sz="2000" dirty="0" err="1">
                <a:solidFill>
                  <a:prstClr val="black"/>
                </a:solidFill>
                <a:latin typeface="Segoe UI"/>
              </a:rPr>
              <a:t>động</a:t>
            </a:r>
            <a:r>
              <a:rPr lang="en-US" alt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altLang="en-US" sz="2000" dirty="0" err="1">
                <a:solidFill>
                  <a:prstClr val="black"/>
                </a:solidFill>
                <a:latin typeface="Segoe UI"/>
              </a:rPr>
              <a:t>tiến</a:t>
            </a:r>
            <a:r>
              <a:rPr lang="en-US" alt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altLang="en-US" sz="2000" dirty="0" err="1">
                <a:solidFill>
                  <a:prstClr val="black"/>
                </a:solidFill>
                <a:latin typeface="Segoe UI"/>
              </a:rPr>
              <a:t>hành</a:t>
            </a:r>
            <a:r>
              <a:rPr lang="en-US" alt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altLang="en-US" sz="2000" dirty="0" err="1">
                <a:solidFill>
                  <a:prstClr val="black"/>
                </a:solidFill>
                <a:latin typeface="Segoe UI"/>
              </a:rPr>
              <a:t>cài</a:t>
            </a:r>
            <a:r>
              <a:rPr lang="en-US" alt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altLang="en-US" sz="2000" dirty="0" err="1">
                <a:solidFill>
                  <a:prstClr val="black"/>
                </a:solidFill>
                <a:latin typeface="Segoe UI"/>
              </a:rPr>
              <a:t>đặt</a:t>
            </a:r>
            <a:r>
              <a:rPr lang="en-US" altLang="en-US" sz="2000" dirty="0">
                <a:solidFill>
                  <a:prstClr val="black"/>
                </a:solidFill>
                <a:latin typeface="Segoe UI"/>
              </a:rPr>
              <a:t> driver </a:t>
            </a:r>
            <a:r>
              <a:rPr lang="en-US" altLang="en-US" sz="2000" dirty="0" err="1">
                <a:solidFill>
                  <a:prstClr val="black"/>
                </a:solidFill>
                <a:latin typeface="Segoe UI"/>
              </a:rPr>
              <a:t>cho</a:t>
            </a:r>
            <a:r>
              <a:rPr lang="en-US" alt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altLang="en-US" sz="2000" dirty="0" err="1">
                <a:solidFill>
                  <a:prstClr val="black"/>
                </a:solidFill>
                <a:latin typeface="Segoe UI"/>
              </a:rPr>
              <a:t>mạch</a:t>
            </a:r>
            <a:r>
              <a:rPr lang="en-US" altLang="en-US" sz="2000" dirty="0">
                <a:solidFill>
                  <a:prstClr val="black"/>
                </a:solidFill>
                <a:latin typeface="Segoe UI"/>
              </a:rPr>
              <a:t> MakerBot, </a:t>
            </a:r>
            <a:r>
              <a:rPr lang="en-US" altLang="en-US" sz="2000" dirty="0" err="1">
                <a:solidFill>
                  <a:prstClr val="black"/>
                </a:solidFill>
                <a:latin typeface="Segoe UI"/>
              </a:rPr>
              <a:t>sau</a:t>
            </a:r>
            <a:r>
              <a:rPr lang="en-US" alt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altLang="en-US" sz="2000" dirty="0" err="1">
                <a:solidFill>
                  <a:prstClr val="black"/>
                </a:solidFill>
                <a:latin typeface="Segoe UI"/>
              </a:rPr>
              <a:t>khi</a:t>
            </a:r>
            <a:r>
              <a:rPr lang="en-US" alt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altLang="en-US" sz="2000" dirty="0" err="1">
                <a:solidFill>
                  <a:prstClr val="black"/>
                </a:solidFill>
                <a:latin typeface="Segoe UI"/>
              </a:rPr>
              <a:t>cài</a:t>
            </a:r>
            <a:r>
              <a:rPr lang="en-US" alt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altLang="en-US" sz="2000" dirty="0" err="1">
                <a:solidFill>
                  <a:prstClr val="black"/>
                </a:solidFill>
                <a:latin typeface="Segoe UI"/>
              </a:rPr>
              <a:t>đặt</a:t>
            </a:r>
            <a:r>
              <a:rPr lang="en-US" altLang="en-US" sz="2000" dirty="0">
                <a:solidFill>
                  <a:prstClr val="black"/>
                </a:solidFill>
                <a:latin typeface="Segoe UI"/>
              </a:rPr>
              <a:t> driver </a:t>
            </a:r>
            <a:r>
              <a:rPr lang="en-US" altLang="en-US" sz="2000" dirty="0" err="1">
                <a:solidFill>
                  <a:prstClr val="black"/>
                </a:solidFill>
                <a:latin typeface="Segoe UI"/>
              </a:rPr>
              <a:t>xong</a:t>
            </a:r>
            <a:r>
              <a:rPr lang="en-US" alt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altLang="en-US" sz="2000" dirty="0" err="1">
                <a:solidFill>
                  <a:prstClr val="black"/>
                </a:solidFill>
                <a:latin typeface="Segoe UI"/>
              </a:rPr>
              <a:t>trên</a:t>
            </a:r>
            <a:r>
              <a:rPr lang="en-US" alt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altLang="en-US" sz="2000" dirty="0" err="1">
                <a:solidFill>
                  <a:prstClr val="black"/>
                </a:solidFill>
                <a:latin typeface="Segoe UI"/>
              </a:rPr>
              <a:t>máy</a:t>
            </a:r>
            <a:r>
              <a:rPr lang="en-US" alt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altLang="en-US" sz="2000" dirty="0" err="1">
                <a:solidFill>
                  <a:prstClr val="black"/>
                </a:solidFill>
                <a:latin typeface="Segoe UI"/>
              </a:rPr>
              <a:t>tính</a:t>
            </a:r>
            <a:r>
              <a:rPr lang="en-US" alt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altLang="en-US" sz="2000" dirty="0" err="1">
                <a:solidFill>
                  <a:prstClr val="black"/>
                </a:solidFill>
                <a:latin typeface="Segoe UI"/>
              </a:rPr>
              <a:t>sẽ</a:t>
            </a:r>
            <a:r>
              <a:rPr lang="en-US" alt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altLang="en-US" sz="2000" dirty="0" err="1">
                <a:solidFill>
                  <a:prstClr val="black"/>
                </a:solidFill>
                <a:latin typeface="Segoe UI"/>
              </a:rPr>
              <a:t>xuất</a:t>
            </a:r>
            <a:r>
              <a:rPr lang="en-US" alt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altLang="en-US" sz="2000" dirty="0" err="1">
                <a:solidFill>
                  <a:prstClr val="black"/>
                </a:solidFill>
                <a:latin typeface="Segoe UI"/>
              </a:rPr>
              <a:t>hiện</a:t>
            </a:r>
            <a:r>
              <a:rPr lang="en-US" alt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altLang="en-US" sz="2000" dirty="0" err="1">
                <a:solidFill>
                  <a:prstClr val="black"/>
                </a:solidFill>
                <a:latin typeface="Segoe UI"/>
              </a:rPr>
              <a:t>thiết</a:t>
            </a:r>
            <a:r>
              <a:rPr lang="en-US" alt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altLang="en-US" sz="2000" dirty="0" err="1">
                <a:solidFill>
                  <a:prstClr val="black"/>
                </a:solidFill>
                <a:latin typeface="Segoe UI"/>
              </a:rPr>
              <a:t>bị</a:t>
            </a:r>
            <a:r>
              <a:rPr lang="en-US" altLang="en-US" sz="2000" i="1" dirty="0">
                <a:solidFill>
                  <a:prstClr val="black"/>
                </a:solidFill>
                <a:latin typeface="Segoe UI"/>
              </a:rPr>
              <a:t> Silicon Labs CP210x USB to UART Bridge</a:t>
            </a:r>
            <a:endParaRPr lang="en-US" altLang="en-US" sz="2000" dirty="0">
              <a:solidFill>
                <a:prstClr val="black"/>
              </a:solidFill>
              <a:latin typeface="Segoe UI"/>
            </a:endParaRPr>
          </a:p>
          <a:p>
            <a:pPr marL="0" lvl="1" indent="0">
              <a:lnSpc>
                <a:spcPct val="150000"/>
              </a:lnSpc>
              <a:buClrTx/>
              <a:buFont typeface="Arial" panose="020B0604020202020204" pitchFamily="34" charset="0"/>
              <a:buNone/>
            </a:pPr>
            <a:r>
              <a:rPr lang="en-US" sz="2000" b="1" i="1" dirty="0" err="1">
                <a:solidFill>
                  <a:prstClr val="black"/>
                </a:solidFill>
                <a:latin typeface="Segoe UI"/>
              </a:rPr>
              <a:t>Đối</a:t>
            </a:r>
            <a:r>
              <a:rPr lang="en-US" sz="2000" b="1" i="1" dirty="0">
                <a:solidFill>
                  <a:prstClr val="black"/>
                </a:solidFill>
                <a:latin typeface="Segoe UI"/>
              </a:rPr>
              <a:t> với Windows </a:t>
            </a:r>
            <a:endParaRPr lang="en-US" sz="1950" dirty="0">
              <a:solidFill>
                <a:prstClr val="black"/>
              </a:solidFill>
              <a:latin typeface="Segoe UI"/>
            </a:endParaRPr>
          </a:p>
          <a:p>
            <a:pPr lvl="1">
              <a:lnSpc>
                <a:spcPct val="150000"/>
              </a:lnSpc>
              <a:buClrTx/>
            </a:pPr>
            <a:r>
              <a:rPr lang="en-US" sz="1950" dirty="0">
                <a:solidFill>
                  <a:prstClr val="black"/>
                </a:solidFill>
                <a:latin typeface="Segoe UI"/>
              </a:rPr>
              <a:t>Sau </a:t>
            </a:r>
            <a:r>
              <a:rPr lang="en-US" sz="1950" dirty="0" err="1">
                <a:solidFill>
                  <a:prstClr val="black"/>
                </a:solidFill>
                <a:latin typeface="Segoe UI"/>
              </a:rPr>
              <a:t>khi</a:t>
            </a:r>
            <a:r>
              <a:rPr lang="en-US" sz="195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dirty="0" err="1">
                <a:solidFill>
                  <a:prstClr val="black"/>
                </a:solidFill>
                <a:latin typeface="Segoe UI"/>
              </a:rPr>
              <a:t>cài</a:t>
            </a:r>
            <a:r>
              <a:rPr lang="en-US" sz="195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dirty="0" err="1">
                <a:solidFill>
                  <a:prstClr val="black"/>
                </a:solidFill>
                <a:latin typeface="Segoe UI"/>
              </a:rPr>
              <a:t>đặt</a:t>
            </a:r>
            <a:r>
              <a:rPr lang="en-US" sz="1950" dirty="0">
                <a:solidFill>
                  <a:prstClr val="black"/>
                </a:solidFill>
                <a:latin typeface="Segoe UI"/>
              </a:rPr>
              <a:t> driver, </a:t>
            </a:r>
            <a:r>
              <a:rPr lang="en-US" sz="1950" dirty="0" err="1">
                <a:solidFill>
                  <a:prstClr val="black"/>
                </a:solidFill>
                <a:latin typeface="Segoe UI"/>
              </a:rPr>
              <a:t>mach</a:t>
            </a:r>
            <a:r>
              <a:rPr lang="en-US" sz="1950" dirty="0">
                <a:solidFill>
                  <a:prstClr val="black"/>
                </a:solidFill>
                <a:latin typeface="Segoe UI"/>
              </a:rPr>
              <a:t> MakerBot </a:t>
            </a:r>
            <a:r>
              <a:rPr lang="en-US" sz="1950" dirty="0" err="1">
                <a:solidFill>
                  <a:prstClr val="black"/>
                </a:solidFill>
                <a:latin typeface="Segoe UI"/>
              </a:rPr>
              <a:t>sẽ</a:t>
            </a:r>
            <a:r>
              <a:rPr lang="en-US" sz="1950" dirty="0">
                <a:solidFill>
                  <a:prstClr val="black"/>
                </a:solidFill>
                <a:latin typeface="Segoe UI"/>
              </a:rPr>
              <a:t> đ</a:t>
            </a:r>
            <a:r>
              <a:rPr lang="vi-VN" sz="1950" dirty="0">
                <a:solidFill>
                  <a:prstClr val="black"/>
                </a:solidFill>
                <a:latin typeface="Segoe UI"/>
              </a:rPr>
              <a:t>ư</a:t>
            </a:r>
            <a:r>
              <a:rPr lang="en-US" sz="1950" dirty="0" err="1">
                <a:solidFill>
                  <a:prstClr val="black"/>
                </a:solidFill>
                <a:latin typeface="Segoe UI"/>
              </a:rPr>
              <a:t>ợc</a:t>
            </a:r>
            <a:r>
              <a:rPr lang="en-US" sz="195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dirty="0" err="1">
                <a:solidFill>
                  <a:prstClr val="black"/>
                </a:solidFill>
                <a:latin typeface="Segoe UI"/>
              </a:rPr>
              <a:t>gán</a:t>
            </a:r>
            <a:r>
              <a:rPr lang="en-US" sz="1950" dirty="0">
                <a:solidFill>
                  <a:prstClr val="black"/>
                </a:solidFill>
                <a:latin typeface="Segoe UI"/>
              </a:rPr>
              <a:t> với 1 </a:t>
            </a:r>
            <a:r>
              <a:rPr lang="en-US" sz="1950" dirty="0" err="1">
                <a:solidFill>
                  <a:prstClr val="black"/>
                </a:solidFill>
                <a:latin typeface="Segoe UI"/>
              </a:rPr>
              <a:t>cổng</a:t>
            </a:r>
            <a:r>
              <a:rPr lang="en-US" sz="1950" dirty="0">
                <a:solidFill>
                  <a:prstClr val="black"/>
                </a:solidFill>
                <a:latin typeface="Segoe UI"/>
              </a:rPr>
              <a:t> COM </a:t>
            </a:r>
            <a:r>
              <a:rPr lang="en-US" sz="1950" dirty="0" err="1">
                <a:solidFill>
                  <a:prstClr val="black"/>
                </a:solidFill>
                <a:latin typeface="Segoe UI"/>
              </a:rPr>
              <a:t>trên</a:t>
            </a:r>
            <a:r>
              <a:rPr lang="en-US" sz="195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dirty="0" err="1">
                <a:solidFill>
                  <a:prstClr val="black"/>
                </a:solidFill>
                <a:latin typeface="Segoe UI"/>
              </a:rPr>
              <a:t>máy</a:t>
            </a:r>
            <a:r>
              <a:rPr lang="en-US" sz="1950" dirty="0">
                <a:solidFill>
                  <a:prstClr val="black"/>
                </a:solidFill>
                <a:latin typeface="Segoe UI"/>
              </a:rPr>
              <a:t>, </a:t>
            </a:r>
            <a:r>
              <a:rPr lang="en-US" sz="1950" dirty="0" err="1">
                <a:solidFill>
                  <a:prstClr val="black"/>
                </a:solidFill>
                <a:latin typeface="Segoe UI"/>
              </a:rPr>
              <a:t>điền</a:t>
            </a:r>
            <a:r>
              <a:rPr lang="en-US" sz="195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dirty="0" err="1">
                <a:solidFill>
                  <a:prstClr val="black"/>
                </a:solidFill>
                <a:latin typeface="Segoe UI"/>
              </a:rPr>
              <a:t>bên</a:t>
            </a:r>
            <a:r>
              <a:rPr lang="en-US" sz="195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dirty="0" err="1">
                <a:solidFill>
                  <a:prstClr val="black"/>
                </a:solidFill>
                <a:latin typeface="Segoe UI"/>
              </a:rPr>
              <a:t>cạnh</a:t>
            </a:r>
            <a:r>
              <a:rPr lang="en-US" sz="1950" dirty="0">
                <a:solidFill>
                  <a:prstClr val="black"/>
                </a:solidFill>
                <a:latin typeface="Segoe UI"/>
              </a:rPr>
              <a:t> tên </a:t>
            </a:r>
            <a:r>
              <a:rPr lang="en-US" sz="1950" dirty="0" err="1">
                <a:solidFill>
                  <a:prstClr val="black"/>
                </a:solidFill>
                <a:latin typeface="Segoe UI"/>
              </a:rPr>
              <a:t>thiết</a:t>
            </a:r>
            <a:r>
              <a:rPr lang="en-US" sz="195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dirty="0" err="1">
                <a:solidFill>
                  <a:prstClr val="black"/>
                </a:solidFill>
                <a:latin typeface="Segoe UI"/>
              </a:rPr>
              <a:t>bị</a:t>
            </a:r>
            <a:endParaRPr lang="en-US" sz="1950" dirty="0">
              <a:solidFill>
                <a:prstClr val="black"/>
              </a:solidFill>
              <a:latin typeface="Segoe UI"/>
            </a:endParaRPr>
          </a:p>
          <a:p>
            <a:pPr marL="0" lvl="1" indent="0">
              <a:lnSpc>
                <a:spcPct val="150000"/>
              </a:lnSpc>
              <a:buClrTx/>
              <a:buFont typeface="Arial" panose="020B0604020202020204" pitchFamily="34" charset="0"/>
              <a:buNone/>
            </a:pPr>
            <a:r>
              <a:rPr lang="en-US" sz="2000" i="1" dirty="0">
                <a:solidFill>
                  <a:prstClr val="black"/>
                </a:solidFill>
                <a:latin typeface="Segoe UI"/>
              </a:rPr>
              <a:t>    </a:t>
            </a:r>
            <a:r>
              <a:rPr lang="en-US" sz="2000" i="1" dirty="0" err="1">
                <a:solidFill>
                  <a:prstClr val="black"/>
                </a:solidFill>
                <a:latin typeface="Segoe UI"/>
              </a:rPr>
              <a:t>ví</a:t>
            </a:r>
            <a:r>
              <a:rPr lang="en-US" sz="2000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000" i="1" dirty="0" err="1">
                <a:solidFill>
                  <a:prstClr val="black"/>
                </a:solidFill>
                <a:latin typeface="Segoe UI"/>
              </a:rPr>
              <a:t>dụ</a:t>
            </a:r>
            <a:r>
              <a:rPr lang="en-US" sz="2000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altLang="en-US" i="1" dirty="0">
                <a:solidFill>
                  <a:prstClr val="black"/>
                </a:solidFill>
                <a:latin typeface="Segoe UI"/>
              </a:rPr>
              <a:t>Silicon Labs CP210x USB to UART Bridge (COM 3)</a:t>
            </a:r>
          </a:p>
          <a:p>
            <a:pPr lvl="1">
              <a:lnSpc>
                <a:spcPct val="150000"/>
              </a:lnSpc>
              <a:buClrTx/>
            </a:pPr>
            <a:r>
              <a:rPr lang="en-US" sz="1950" dirty="0" err="1">
                <a:solidFill>
                  <a:prstClr val="black"/>
                </a:solidFill>
                <a:latin typeface="Segoe UI"/>
              </a:rPr>
              <a:t>Chú</a:t>
            </a:r>
            <a:r>
              <a:rPr lang="en-US" sz="1950" dirty="0">
                <a:solidFill>
                  <a:prstClr val="black"/>
                </a:solidFill>
                <a:latin typeface="Segoe UI"/>
              </a:rPr>
              <a:t> ý </a:t>
            </a:r>
            <a:r>
              <a:rPr lang="en-US" sz="1950" dirty="0" err="1">
                <a:solidFill>
                  <a:prstClr val="black"/>
                </a:solidFill>
                <a:latin typeface="Segoe UI"/>
              </a:rPr>
              <a:t>ghi</a:t>
            </a:r>
            <a:r>
              <a:rPr lang="en-US" sz="195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dirty="0" err="1">
                <a:solidFill>
                  <a:prstClr val="black"/>
                </a:solidFill>
                <a:latin typeface="Segoe UI"/>
              </a:rPr>
              <a:t>nhớ</a:t>
            </a:r>
            <a:r>
              <a:rPr lang="en-US" sz="1950" dirty="0">
                <a:solidFill>
                  <a:prstClr val="black"/>
                </a:solidFill>
                <a:latin typeface="Segoe UI"/>
              </a:rPr>
              <a:t> tên </a:t>
            </a:r>
            <a:r>
              <a:rPr lang="en-US" sz="1950" dirty="0" err="1">
                <a:solidFill>
                  <a:prstClr val="black"/>
                </a:solidFill>
                <a:latin typeface="Segoe UI"/>
              </a:rPr>
              <a:t>cổng</a:t>
            </a:r>
            <a:r>
              <a:rPr lang="en-US" sz="1950" dirty="0">
                <a:solidFill>
                  <a:prstClr val="black"/>
                </a:solidFill>
                <a:latin typeface="Segoe UI"/>
              </a:rPr>
              <a:t> COM </a:t>
            </a:r>
            <a:r>
              <a:rPr lang="en-US" sz="1950" dirty="0" err="1">
                <a:solidFill>
                  <a:prstClr val="black"/>
                </a:solidFill>
                <a:latin typeface="Segoe UI"/>
              </a:rPr>
              <a:t>này</a:t>
            </a:r>
            <a:r>
              <a:rPr lang="en-US" sz="1950" dirty="0">
                <a:solidFill>
                  <a:prstClr val="black"/>
                </a:solidFill>
                <a:latin typeface="Segoe UI"/>
              </a:rPr>
              <a:t> (COM3) </a:t>
            </a:r>
            <a:r>
              <a:rPr lang="en-US" sz="1950" dirty="0" err="1">
                <a:solidFill>
                  <a:prstClr val="black"/>
                </a:solidFill>
                <a:latin typeface="Segoe UI"/>
              </a:rPr>
              <a:t>để</a:t>
            </a:r>
            <a:r>
              <a:rPr lang="en-US" sz="195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dirty="0" err="1">
                <a:solidFill>
                  <a:prstClr val="black"/>
                </a:solidFill>
                <a:latin typeface="Segoe UI"/>
              </a:rPr>
              <a:t>thuận</a:t>
            </a:r>
            <a:r>
              <a:rPr lang="en-US" sz="195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dirty="0" err="1">
                <a:solidFill>
                  <a:prstClr val="black"/>
                </a:solidFill>
                <a:latin typeface="Segoe UI"/>
              </a:rPr>
              <a:t>lợi</a:t>
            </a:r>
            <a:r>
              <a:rPr lang="en-US" sz="195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dirty="0" err="1">
                <a:solidFill>
                  <a:prstClr val="black"/>
                </a:solidFill>
                <a:latin typeface="Segoe UI"/>
              </a:rPr>
              <a:t>cho</a:t>
            </a:r>
            <a:r>
              <a:rPr lang="en-US" sz="195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dirty="0" err="1">
                <a:solidFill>
                  <a:prstClr val="black"/>
                </a:solidFill>
                <a:latin typeface="Segoe UI"/>
              </a:rPr>
              <a:t>các</a:t>
            </a:r>
            <a:r>
              <a:rPr lang="en-US" sz="1950" dirty="0">
                <a:solidFill>
                  <a:prstClr val="black"/>
                </a:solidFill>
                <a:latin typeface="Segoe UI"/>
              </a:rPr>
              <a:t> b</a:t>
            </a:r>
            <a:r>
              <a:rPr lang="vi-VN" sz="1950" dirty="0">
                <a:solidFill>
                  <a:prstClr val="black"/>
                </a:solidFill>
                <a:latin typeface="Segoe UI"/>
              </a:rPr>
              <a:t>ư</a:t>
            </a:r>
            <a:r>
              <a:rPr lang="en-US" sz="1950" dirty="0" err="1">
                <a:solidFill>
                  <a:prstClr val="black"/>
                </a:solidFill>
                <a:latin typeface="Segoe UI"/>
              </a:rPr>
              <a:t>ớc</a:t>
            </a:r>
            <a:r>
              <a:rPr lang="en-US" sz="195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dirty="0" err="1">
                <a:solidFill>
                  <a:prstClr val="black"/>
                </a:solidFill>
                <a:latin typeface="Segoe UI"/>
              </a:rPr>
              <a:t>tiếp</a:t>
            </a:r>
            <a:r>
              <a:rPr lang="en-US" sz="195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dirty="0" err="1">
                <a:solidFill>
                  <a:prstClr val="black"/>
                </a:solidFill>
                <a:latin typeface="Segoe UI"/>
              </a:rPr>
              <a:t>theo</a:t>
            </a:r>
            <a:endParaRPr lang="en-US" sz="1950" dirty="0">
              <a:solidFill>
                <a:prstClr val="black"/>
              </a:solidFill>
              <a:latin typeface="Segoe UI"/>
            </a:endParaRPr>
          </a:p>
          <a:p>
            <a:pPr marL="0" lvl="1" indent="0">
              <a:lnSpc>
                <a:spcPct val="150000"/>
              </a:lnSpc>
              <a:buClrTx/>
              <a:buFont typeface="Arial" panose="020B0604020202020204" pitchFamily="34" charset="0"/>
              <a:buNone/>
            </a:pPr>
            <a:endParaRPr lang="en-US" sz="2000" dirty="0">
              <a:solidFill>
                <a:prstClr val="black"/>
              </a:solidFill>
              <a:latin typeface="Segoe UI"/>
            </a:endParaRPr>
          </a:p>
          <a:p>
            <a:pPr marL="0" lvl="1" indent="0">
              <a:lnSpc>
                <a:spcPct val="150000"/>
              </a:lnSpc>
              <a:buClrTx/>
              <a:buFont typeface="Arial" panose="020B0604020202020204" pitchFamily="34" charset="0"/>
              <a:buNone/>
            </a:pPr>
            <a:endParaRPr lang="en-US" sz="1950" dirty="0">
              <a:solidFill>
                <a:prstClr val="black"/>
              </a:solidFill>
              <a:latin typeface="Segoe U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7B4C54-6151-4610-ABC3-7D62C445D9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8196" y="2804875"/>
            <a:ext cx="3830587" cy="383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05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5" name="Google Shape;635;p41"/>
          <p:cNvCxnSpPr>
            <a:cxnSpLocks/>
          </p:cNvCxnSpPr>
          <p:nvPr/>
        </p:nvCxnSpPr>
        <p:spPr>
          <a:xfrm>
            <a:off x="584950" y="2389964"/>
            <a:ext cx="1341289" cy="0"/>
          </a:xfrm>
          <a:prstGeom prst="straightConnector1">
            <a:avLst/>
          </a:prstGeom>
          <a:noFill/>
          <a:ln w="76200" cap="flat" cmpd="sng">
            <a:solidFill>
              <a:srgbClr val="ED5112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652" name="Google Shape;652;p41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91909" y="33926"/>
            <a:ext cx="6677469" cy="210924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1"/>
          <p:cNvSpPr txBox="1"/>
          <p:nvPr/>
        </p:nvSpPr>
        <p:spPr>
          <a:xfrm>
            <a:off x="596313" y="830568"/>
            <a:ext cx="7304033" cy="53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0C0C0C"/>
              </a:buClr>
              <a:buSzPts val="2800"/>
            </a:pPr>
            <a:r>
              <a:rPr lang="pt-BR" sz="2800" b="1" dirty="0">
                <a:solidFill>
                  <a:srgbClr val="0C0C0C"/>
                </a:solidFill>
              </a:rPr>
              <a:t>Bắt đầu với MakerBot BANHMI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2A6C16-3042-43B9-AD2A-F39D7959A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120"/>
          <a:stretch/>
        </p:blipFill>
        <p:spPr bwMode="auto">
          <a:xfrm>
            <a:off x="10890517" y="196443"/>
            <a:ext cx="869146" cy="9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4" name="Google Shape;634;p41"/>
          <p:cNvSpPr txBox="1"/>
          <p:nvPr/>
        </p:nvSpPr>
        <p:spPr>
          <a:xfrm>
            <a:off x="514389" y="1794577"/>
            <a:ext cx="6895403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FF6600"/>
              </a:buClr>
              <a:buSzPts val="2400"/>
            </a:pPr>
            <a:r>
              <a:rPr lang="pt-BR" sz="2400" b="1" dirty="0">
                <a:solidFill>
                  <a:srgbClr val="FF6600"/>
                </a:solidFill>
              </a:rPr>
              <a:t>Kết nối mạch Makerbot với máy tính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744B67-9B8A-4095-90C1-1735DB5C1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173" y="287806"/>
            <a:ext cx="3187700" cy="12238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BB7F5A-C48C-401D-ACCC-A7559A7B6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0939" y="991343"/>
            <a:ext cx="2176461" cy="5364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20B0DA-B78A-41AD-8013-BCB0A8706C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7958" y="3758663"/>
            <a:ext cx="7023010" cy="3989478"/>
          </a:xfrm>
          <a:prstGeom prst="rect">
            <a:avLst/>
          </a:prstGeom>
        </p:spPr>
      </p:pic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13088D90-283C-45D1-B3AB-FA6516AC0756}"/>
              </a:ext>
            </a:extLst>
          </p:cNvPr>
          <p:cNvSpPr txBox="1">
            <a:spLocks/>
          </p:cNvSpPr>
          <p:nvPr/>
        </p:nvSpPr>
        <p:spPr>
          <a:xfrm>
            <a:off x="833581" y="2674017"/>
            <a:ext cx="11158848" cy="115823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i="1" dirty="0" err="1"/>
              <a:t>Đối</a:t>
            </a:r>
            <a:r>
              <a:rPr lang="en-US" sz="2000" b="1" i="1" dirty="0"/>
              <a:t> với Windows </a:t>
            </a:r>
            <a:endParaRPr lang="en-US" sz="2000" dirty="0"/>
          </a:p>
          <a:p>
            <a:r>
              <a:rPr lang="en-US" sz="1900" dirty="0" err="1"/>
              <a:t>Để</a:t>
            </a:r>
            <a:r>
              <a:rPr lang="en-US" sz="1900" dirty="0"/>
              <a:t> </a:t>
            </a:r>
            <a:r>
              <a:rPr lang="en-US" sz="1900" dirty="0" err="1"/>
              <a:t>kiểm</a:t>
            </a:r>
            <a:r>
              <a:rPr lang="en-US" sz="1900" dirty="0"/>
              <a:t> </a:t>
            </a:r>
            <a:r>
              <a:rPr lang="en-US" sz="1900" dirty="0" err="1"/>
              <a:t>tra</a:t>
            </a:r>
            <a:r>
              <a:rPr lang="en-US" sz="1900" dirty="0"/>
              <a:t> </a:t>
            </a:r>
            <a:r>
              <a:rPr lang="en-US" sz="1900" dirty="0" err="1"/>
              <a:t>lại</a:t>
            </a:r>
            <a:r>
              <a:rPr lang="en-US" sz="1900" dirty="0"/>
              <a:t> </a:t>
            </a:r>
            <a:r>
              <a:rPr lang="en-US" sz="1900" dirty="0" err="1"/>
              <a:t>kết</a:t>
            </a:r>
            <a:r>
              <a:rPr lang="en-US" sz="1900" dirty="0"/>
              <a:t> </a:t>
            </a:r>
            <a:r>
              <a:rPr lang="en-US" sz="1900" dirty="0" err="1"/>
              <a:t>nối</a:t>
            </a:r>
            <a:r>
              <a:rPr lang="en-US" sz="1900" dirty="0"/>
              <a:t>: click </a:t>
            </a:r>
            <a:r>
              <a:rPr lang="en-US" sz="1900" dirty="0" err="1"/>
              <a:t>chuột</a:t>
            </a:r>
            <a:r>
              <a:rPr lang="en-US" sz="1900" dirty="0"/>
              <a:t> </a:t>
            </a:r>
            <a:r>
              <a:rPr lang="en-US" sz="1900" dirty="0" err="1"/>
              <a:t>phải</a:t>
            </a:r>
            <a:r>
              <a:rPr lang="en-US" sz="1900" dirty="0"/>
              <a:t> </a:t>
            </a:r>
            <a:r>
              <a:rPr lang="en-US" sz="1900" b="1" i="1" dirty="0"/>
              <a:t>This PC-&gt;manage-&gt;Device Manager -&gt; Port(COM&amp;LPT)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7C311A1-4C6A-4015-A591-E3AE648D432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2956"/>
          <a:stretch/>
        </p:blipFill>
        <p:spPr>
          <a:xfrm>
            <a:off x="747856" y="3682298"/>
            <a:ext cx="3327083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58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5" name="Google Shape;635;p41"/>
          <p:cNvCxnSpPr>
            <a:cxnSpLocks/>
          </p:cNvCxnSpPr>
          <p:nvPr/>
        </p:nvCxnSpPr>
        <p:spPr>
          <a:xfrm>
            <a:off x="584950" y="2389964"/>
            <a:ext cx="1341289" cy="0"/>
          </a:xfrm>
          <a:prstGeom prst="straightConnector1">
            <a:avLst/>
          </a:prstGeom>
          <a:noFill/>
          <a:ln w="76200" cap="flat" cmpd="sng">
            <a:solidFill>
              <a:srgbClr val="ED5112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652" name="Google Shape;652;p41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91909" y="33926"/>
            <a:ext cx="6677469" cy="210924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1"/>
          <p:cNvSpPr txBox="1"/>
          <p:nvPr/>
        </p:nvSpPr>
        <p:spPr>
          <a:xfrm>
            <a:off x="596313" y="830568"/>
            <a:ext cx="7304033" cy="53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0C0C0C"/>
              </a:buClr>
              <a:buSzPts val="2800"/>
            </a:pPr>
            <a:r>
              <a:rPr lang="pt-BR" sz="2800" b="1" dirty="0">
                <a:solidFill>
                  <a:srgbClr val="0C0C0C"/>
                </a:solidFill>
              </a:rPr>
              <a:t>Bắt đầu với MakerBot BANHMI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2A6C16-3042-43B9-AD2A-F39D7959A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120"/>
          <a:stretch/>
        </p:blipFill>
        <p:spPr bwMode="auto">
          <a:xfrm>
            <a:off x="10890517" y="196443"/>
            <a:ext cx="869146" cy="9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4" name="Google Shape;634;p41"/>
          <p:cNvSpPr txBox="1"/>
          <p:nvPr/>
        </p:nvSpPr>
        <p:spPr>
          <a:xfrm>
            <a:off x="514389" y="1794577"/>
            <a:ext cx="6895403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FF6600"/>
              </a:buClr>
              <a:buSzPts val="2400"/>
            </a:pPr>
            <a:r>
              <a:rPr lang="pt-BR" sz="2400" b="1" dirty="0">
                <a:solidFill>
                  <a:srgbClr val="FF6600"/>
                </a:solidFill>
              </a:rPr>
              <a:t>Kết nối mạch Makerbot với máy tính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744B67-9B8A-4095-90C1-1735DB5C1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173" y="287806"/>
            <a:ext cx="3187700" cy="12238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BB7F5A-C48C-401D-ACCC-A7559A7B6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0939" y="991343"/>
            <a:ext cx="2176461" cy="536494"/>
          </a:xfrm>
          <a:prstGeom prst="rect">
            <a:avLst/>
          </a:prstGeom>
        </p:spPr>
      </p:pic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CAA5E5B3-6B1E-4ACE-ABF1-87F594247A70}"/>
              </a:ext>
            </a:extLst>
          </p:cNvPr>
          <p:cNvSpPr txBox="1">
            <a:spLocks/>
          </p:cNvSpPr>
          <p:nvPr/>
        </p:nvSpPr>
        <p:spPr>
          <a:xfrm>
            <a:off x="698555" y="2573695"/>
            <a:ext cx="8483545" cy="67481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Tx/>
              <a:buFont typeface="Arial" panose="020B0604020202020204" pitchFamily="34" charset="0"/>
              <a:buNone/>
            </a:pPr>
            <a:r>
              <a:rPr lang="en-US" sz="2000" b="1" i="1" dirty="0" err="1">
                <a:solidFill>
                  <a:prstClr val="black"/>
                </a:solidFill>
                <a:latin typeface="Segoe UI"/>
              </a:rPr>
              <a:t>Đối</a:t>
            </a:r>
            <a:r>
              <a:rPr lang="en-US" sz="2000" b="1" i="1" dirty="0">
                <a:solidFill>
                  <a:prstClr val="black"/>
                </a:solidFill>
                <a:latin typeface="Segoe UI"/>
              </a:rPr>
              <a:t> với Linux</a:t>
            </a:r>
            <a:endParaRPr lang="en-US" sz="1950" dirty="0">
              <a:solidFill>
                <a:prstClr val="black"/>
              </a:solidFill>
              <a:latin typeface="Segoe UI"/>
            </a:endParaRPr>
          </a:p>
          <a:p>
            <a:pPr lvl="1">
              <a:lnSpc>
                <a:spcPct val="150000"/>
              </a:lnSpc>
              <a:buClrTx/>
            </a:pPr>
            <a:r>
              <a:rPr lang="en-US" sz="1950" dirty="0" err="1">
                <a:solidFill>
                  <a:prstClr val="black"/>
                </a:solidFill>
                <a:latin typeface="Segoe UI"/>
              </a:rPr>
              <a:t>Có</a:t>
            </a:r>
            <a:r>
              <a:rPr lang="en-US" sz="195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dirty="0" err="1">
                <a:solidFill>
                  <a:prstClr val="black"/>
                </a:solidFill>
                <a:latin typeface="Segoe UI"/>
              </a:rPr>
              <a:t>thể</a:t>
            </a:r>
            <a:r>
              <a:rPr lang="en-US" sz="195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dirty="0" err="1">
                <a:solidFill>
                  <a:prstClr val="black"/>
                </a:solidFill>
                <a:latin typeface="Segoe UI"/>
              </a:rPr>
              <a:t>kiểm</a:t>
            </a:r>
            <a:r>
              <a:rPr lang="en-US" sz="195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dirty="0" err="1">
                <a:solidFill>
                  <a:prstClr val="black"/>
                </a:solidFill>
                <a:latin typeface="Segoe UI"/>
              </a:rPr>
              <a:t>tra</a:t>
            </a:r>
            <a:r>
              <a:rPr lang="en-US" sz="195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dirty="0" err="1">
                <a:solidFill>
                  <a:prstClr val="black"/>
                </a:solidFill>
                <a:latin typeface="Segoe UI"/>
              </a:rPr>
              <a:t>bằng</a:t>
            </a:r>
            <a:r>
              <a:rPr lang="en-US" sz="195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dirty="0" err="1">
                <a:solidFill>
                  <a:prstClr val="black"/>
                </a:solidFill>
                <a:latin typeface="Segoe UI"/>
              </a:rPr>
              <a:t>lệnh</a:t>
            </a:r>
            <a:r>
              <a:rPr lang="en-US" sz="195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lsusb</a:t>
            </a:r>
            <a:r>
              <a:rPr lang="en-US" sz="195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dirty="0" err="1">
                <a:solidFill>
                  <a:prstClr val="black"/>
                </a:solidFill>
                <a:latin typeface="Segoe UI"/>
              </a:rPr>
              <a:t>và</a:t>
            </a:r>
            <a:r>
              <a:rPr lang="en-US" sz="195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dirty="0" err="1">
                <a:solidFill>
                  <a:prstClr val="black"/>
                </a:solidFill>
                <a:latin typeface="Segoe UI"/>
              </a:rPr>
              <a:t>lệnh</a:t>
            </a:r>
            <a:r>
              <a:rPr lang="en-US" sz="195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i="1" dirty="0">
                <a:solidFill>
                  <a:prstClr val="black"/>
                </a:solidFill>
                <a:latin typeface="Segoe UI"/>
              </a:rPr>
              <a:t>ls /dev/</a:t>
            </a: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ttyUSB</a:t>
            </a:r>
            <a:r>
              <a:rPr lang="en-US" sz="1950" i="1" dirty="0">
                <a:solidFill>
                  <a:prstClr val="black"/>
                </a:solidFill>
                <a:latin typeface="Segoe UI"/>
              </a:rPr>
              <a:t>* </a:t>
            </a: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hoặc</a:t>
            </a:r>
            <a:r>
              <a:rPr lang="en-US" sz="1950" i="1" dirty="0">
                <a:solidFill>
                  <a:prstClr val="black"/>
                </a:solidFill>
                <a:latin typeface="Segoe UI"/>
              </a:rPr>
              <a:t> ls /dev/</a:t>
            </a: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ttyACM</a:t>
            </a:r>
            <a:r>
              <a:rPr lang="en-US" sz="1950" i="1" dirty="0">
                <a:solidFill>
                  <a:prstClr val="black"/>
                </a:solidFill>
                <a:latin typeface="Segoe UI"/>
              </a:rPr>
              <a:t>* </a:t>
            </a:r>
          </a:p>
          <a:p>
            <a:pPr marL="0" lvl="1" indent="0">
              <a:lnSpc>
                <a:spcPct val="150000"/>
              </a:lnSpc>
              <a:buClrTx/>
              <a:buFont typeface="Arial" panose="020B0604020202020204" pitchFamily="34" charset="0"/>
              <a:buNone/>
            </a:pPr>
            <a:r>
              <a:rPr lang="en-US" b="1" i="1" dirty="0" err="1">
                <a:solidFill>
                  <a:prstClr val="black"/>
                </a:solidFill>
                <a:latin typeface="Segoe UI"/>
              </a:rPr>
              <a:t>Đối</a:t>
            </a:r>
            <a:r>
              <a:rPr lang="en-US" b="1" i="1" dirty="0">
                <a:solidFill>
                  <a:prstClr val="black"/>
                </a:solidFill>
                <a:latin typeface="Segoe UI"/>
              </a:rPr>
              <a:t> với MacOS</a:t>
            </a:r>
          </a:p>
          <a:p>
            <a:pPr lvl="1">
              <a:lnSpc>
                <a:spcPct val="150000"/>
              </a:lnSpc>
              <a:buClrTx/>
              <a:buFontTx/>
              <a:buChar char="-"/>
            </a:pPr>
            <a:r>
              <a:rPr lang="en-US" i="1" dirty="0" err="1">
                <a:solidFill>
                  <a:prstClr val="black"/>
                </a:solidFill>
                <a:latin typeface="Segoe UI"/>
              </a:rPr>
              <a:t>Cài</a:t>
            </a:r>
            <a:r>
              <a:rPr lang="en-US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i="1" dirty="0" err="1">
                <a:solidFill>
                  <a:prstClr val="black"/>
                </a:solidFill>
                <a:latin typeface="Segoe UI"/>
              </a:rPr>
              <a:t>đặt</a:t>
            </a:r>
            <a:r>
              <a:rPr lang="en-US" i="1" dirty="0">
                <a:solidFill>
                  <a:prstClr val="black"/>
                </a:solidFill>
                <a:latin typeface="Segoe UI"/>
              </a:rPr>
              <a:t> driver: </a:t>
            </a:r>
            <a:r>
              <a:rPr lang="en-US" i="1" dirty="0">
                <a:solidFill>
                  <a:prstClr val="black"/>
                </a:solidFill>
                <a:latin typeface="Segoe UI"/>
                <a:hlinkClick r:id="rId7"/>
              </a:rPr>
              <a:t>https://www.silabs.com/developers/usb-to-uart-bridge-vcp-drivers</a:t>
            </a:r>
            <a:endParaRPr lang="en-US" i="1" dirty="0">
              <a:solidFill>
                <a:prstClr val="black"/>
              </a:solidFill>
              <a:latin typeface="Segoe UI"/>
            </a:endParaRPr>
          </a:p>
          <a:p>
            <a:pPr marL="0" lvl="1" indent="0">
              <a:lnSpc>
                <a:spcPct val="150000"/>
              </a:lnSpc>
              <a:buClrTx/>
              <a:buNone/>
            </a:pPr>
            <a:r>
              <a:rPr lang="en-US" b="1" i="1" dirty="0">
                <a:solidFill>
                  <a:prstClr val="black"/>
                </a:solidFill>
                <a:latin typeface="Segoe UI"/>
              </a:rPr>
              <a:t>Sau </a:t>
            </a:r>
            <a:r>
              <a:rPr lang="en-US" b="1" i="1" dirty="0" err="1">
                <a:solidFill>
                  <a:prstClr val="black"/>
                </a:solidFill>
                <a:latin typeface="Segoe UI"/>
              </a:rPr>
              <a:t>khi</a:t>
            </a:r>
            <a:r>
              <a:rPr lang="en-US" b="1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b="1" i="1" dirty="0" err="1">
                <a:solidFill>
                  <a:prstClr val="black"/>
                </a:solidFill>
                <a:latin typeface="Segoe UI"/>
              </a:rPr>
              <a:t>cài</a:t>
            </a:r>
            <a:r>
              <a:rPr lang="en-US" b="1" i="1" dirty="0">
                <a:solidFill>
                  <a:prstClr val="black"/>
                </a:solidFill>
                <a:latin typeface="Segoe UI"/>
              </a:rPr>
              <a:t> driver</a:t>
            </a:r>
          </a:p>
          <a:p>
            <a:pPr lvl="1">
              <a:lnSpc>
                <a:spcPct val="150000"/>
              </a:lnSpc>
              <a:buClrTx/>
              <a:buFont typeface="Wingdings" panose="05000000000000000000" pitchFamily="2" charset="2"/>
              <a:buChar char="§"/>
            </a:pPr>
            <a:r>
              <a:rPr lang="en-US" i="1" dirty="0" err="1">
                <a:solidFill>
                  <a:prstClr val="black"/>
                </a:solidFill>
                <a:latin typeface="Segoe UI"/>
              </a:rPr>
              <a:t>V</a:t>
            </a:r>
            <a:r>
              <a:rPr lang="en-US" dirty="0" err="1">
                <a:solidFill>
                  <a:prstClr val="black"/>
                </a:solidFill>
                <a:latin typeface="Segoe UI"/>
              </a:rPr>
              <a:t>ào</a:t>
            </a:r>
            <a:r>
              <a:rPr lang="en-US" dirty="0">
                <a:solidFill>
                  <a:prstClr val="black"/>
                </a:solidFill>
                <a:latin typeface="Segoe UI"/>
              </a:rPr>
              <a:t> "System Preferences" -&gt; "Security &amp; Privacy"</a:t>
            </a:r>
          </a:p>
          <a:p>
            <a:pPr lvl="1">
              <a:lnSpc>
                <a:spcPct val="150000"/>
              </a:lnSpc>
              <a:buClrTx/>
              <a:buFont typeface="Wingdings" panose="05000000000000000000" pitchFamily="2" charset="2"/>
              <a:buChar char="§"/>
            </a:pPr>
            <a:r>
              <a:rPr lang="en-US" dirty="0">
                <a:solidFill>
                  <a:prstClr val="black"/>
                </a:solidFill>
                <a:latin typeface="Segoe UI"/>
              </a:rPr>
              <a:t>Ở </a:t>
            </a:r>
            <a:r>
              <a:rPr lang="en-US" dirty="0" err="1">
                <a:solidFill>
                  <a:prstClr val="black"/>
                </a:solidFill>
                <a:latin typeface="Segoe UI"/>
              </a:rPr>
              <a:t>góc</a:t>
            </a:r>
            <a:r>
              <a:rPr lang="en-US" dirty="0">
                <a:solidFill>
                  <a:prstClr val="black"/>
                </a:solidFill>
                <a:latin typeface="Segoe UI"/>
              </a:rPr>
              <a:t> d</a:t>
            </a:r>
            <a:r>
              <a:rPr lang="vi-VN" dirty="0">
                <a:solidFill>
                  <a:prstClr val="black"/>
                </a:solidFill>
                <a:latin typeface="Segoe UI"/>
              </a:rPr>
              <a:t>ư</a:t>
            </a:r>
            <a:r>
              <a:rPr lang="en-US" dirty="0" err="1">
                <a:solidFill>
                  <a:prstClr val="black"/>
                </a:solidFill>
                <a:latin typeface="Segoe UI"/>
              </a:rPr>
              <a:t>ới</a:t>
            </a:r>
            <a:r>
              <a:rPr lang="en-US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Segoe UI"/>
              </a:rPr>
              <a:t>cửa</a:t>
            </a:r>
            <a:r>
              <a:rPr lang="en-US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Segoe UI"/>
              </a:rPr>
              <a:t>sổ</a:t>
            </a:r>
            <a:r>
              <a:rPr lang="en-US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Segoe UI"/>
              </a:rPr>
              <a:t>sẽ</a:t>
            </a:r>
            <a:r>
              <a:rPr lang="en-US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Segoe UI"/>
              </a:rPr>
              <a:t>có</a:t>
            </a:r>
            <a:r>
              <a:rPr lang="en-US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Segoe UI"/>
              </a:rPr>
              <a:t>chữ</a:t>
            </a:r>
            <a:r>
              <a:rPr lang="en-US" dirty="0">
                <a:solidFill>
                  <a:prstClr val="black"/>
                </a:solidFill>
                <a:latin typeface="Segoe UI"/>
              </a:rPr>
              <a:t> "System software from developer "SiLabs" was blocked from loading."</a:t>
            </a:r>
          </a:p>
          <a:p>
            <a:pPr lvl="1">
              <a:lnSpc>
                <a:spcPct val="150000"/>
              </a:lnSpc>
              <a:buClrTx/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prstClr val="black"/>
                </a:solidFill>
                <a:latin typeface="Segoe UI"/>
              </a:rPr>
              <a:t>Ấn</a:t>
            </a:r>
            <a:r>
              <a:rPr lang="en-US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Segoe UI"/>
              </a:rPr>
              <a:t>nút</a:t>
            </a:r>
            <a:r>
              <a:rPr lang="en-US" dirty="0">
                <a:solidFill>
                  <a:prstClr val="black"/>
                </a:solidFill>
                <a:latin typeface="Segoe UI"/>
              </a:rPr>
              <a:t> "Allow"</a:t>
            </a:r>
          </a:p>
          <a:p>
            <a:pPr lvl="1">
              <a:lnSpc>
                <a:spcPct val="150000"/>
              </a:lnSpc>
              <a:buClrTx/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prstClr val="black"/>
                </a:solidFill>
                <a:latin typeface="Segoe UI"/>
              </a:rPr>
              <a:t>Khởi</a:t>
            </a:r>
            <a:r>
              <a:rPr lang="en-US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Segoe UI"/>
              </a:rPr>
              <a:t>động</a:t>
            </a:r>
            <a:r>
              <a:rPr lang="en-US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Segoe UI"/>
              </a:rPr>
              <a:t>lại</a:t>
            </a:r>
            <a:r>
              <a:rPr lang="en-US" dirty="0">
                <a:solidFill>
                  <a:prstClr val="black"/>
                </a:solidFill>
                <a:latin typeface="Segoe UI"/>
              </a:rPr>
              <a:t> Mac</a:t>
            </a:r>
          </a:p>
          <a:p>
            <a:pPr marL="0" lvl="1" indent="0">
              <a:lnSpc>
                <a:spcPct val="150000"/>
              </a:lnSpc>
              <a:buClrTx/>
              <a:buNone/>
            </a:pPr>
            <a:r>
              <a:rPr lang="en-US" dirty="0">
                <a:solidFill>
                  <a:prstClr val="black"/>
                </a:solidFill>
                <a:latin typeface="Segoe UI"/>
              </a:rPr>
              <a:t>Sau </a:t>
            </a:r>
            <a:r>
              <a:rPr lang="en-US" dirty="0" err="1">
                <a:solidFill>
                  <a:prstClr val="black"/>
                </a:solidFill>
                <a:latin typeface="Segoe UI"/>
              </a:rPr>
              <a:t>khi</a:t>
            </a:r>
            <a:r>
              <a:rPr lang="en-US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Segoe UI"/>
              </a:rPr>
              <a:t>hoàn</a:t>
            </a:r>
            <a:r>
              <a:rPr lang="en-US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Segoe UI"/>
              </a:rPr>
              <a:t>thành</a:t>
            </a:r>
            <a:r>
              <a:rPr lang="en-US" dirty="0">
                <a:solidFill>
                  <a:prstClr val="black"/>
                </a:solidFill>
                <a:latin typeface="Segoe UI"/>
              </a:rPr>
              <a:t> Mac </a:t>
            </a:r>
            <a:r>
              <a:rPr lang="en-US" dirty="0" err="1">
                <a:solidFill>
                  <a:prstClr val="black"/>
                </a:solidFill>
                <a:latin typeface="Segoe UI"/>
              </a:rPr>
              <a:t>sẽ</a:t>
            </a:r>
            <a:r>
              <a:rPr lang="en-US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Segoe UI"/>
              </a:rPr>
              <a:t>nhận</a:t>
            </a:r>
            <a:r>
              <a:rPr lang="en-US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Segoe UI"/>
              </a:rPr>
              <a:t>cổng</a:t>
            </a:r>
            <a:r>
              <a:rPr lang="en-US" dirty="0">
                <a:solidFill>
                  <a:prstClr val="black"/>
                </a:solidFill>
                <a:latin typeface="Segoe UI"/>
              </a:rPr>
              <a:t> COM với tên “/dev/</a:t>
            </a:r>
            <a:r>
              <a:rPr lang="en-US" dirty="0" err="1">
                <a:solidFill>
                  <a:prstClr val="black"/>
                </a:solidFill>
                <a:latin typeface="Segoe UI"/>
              </a:rPr>
              <a:t>cu.SLAB_USBtoUART</a:t>
            </a:r>
            <a:r>
              <a:rPr lang="en-US" dirty="0">
                <a:solidFill>
                  <a:prstClr val="black"/>
                </a:solidFill>
                <a:latin typeface="Segoe UI"/>
              </a:rPr>
              <a:t> “</a:t>
            </a:r>
          </a:p>
          <a:p>
            <a:pPr marL="0" lvl="1" indent="0">
              <a:lnSpc>
                <a:spcPct val="150000"/>
              </a:lnSpc>
              <a:buClrTx/>
              <a:buFont typeface="Arial" panose="020B0604020202020204" pitchFamily="34" charset="0"/>
              <a:buNone/>
            </a:pPr>
            <a:endParaRPr lang="en-US" sz="1950" i="1" dirty="0">
              <a:solidFill>
                <a:prstClr val="black"/>
              </a:solidFill>
              <a:latin typeface="Segoe UI"/>
            </a:endParaRPr>
          </a:p>
          <a:p>
            <a:pPr marL="0" lvl="1" indent="0">
              <a:lnSpc>
                <a:spcPct val="150000"/>
              </a:lnSpc>
              <a:buClrTx/>
              <a:buFont typeface="Arial" panose="020B0604020202020204" pitchFamily="34" charset="0"/>
              <a:buNone/>
            </a:pPr>
            <a:endParaRPr lang="en-US" sz="2000" dirty="0">
              <a:solidFill>
                <a:prstClr val="black"/>
              </a:solidFill>
              <a:latin typeface="Segoe UI"/>
            </a:endParaRPr>
          </a:p>
          <a:p>
            <a:pPr marL="0" lvl="1" indent="0">
              <a:lnSpc>
                <a:spcPct val="150000"/>
              </a:lnSpc>
              <a:buClrTx/>
              <a:buFont typeface="Arial" panose="020B0604020202020204" pitchFamily="34" charset="0"/>
              <a:buNone/>
            </a:pPr>
            <a:endParaRPr lang="en-US" sz="1950" dirty="0">
              <a:solidFill>
                <a:prstClr val="black"/>
              </a:solidFill>
              <a:latin typeface="Segoe U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812C90-321D-48F1-929C-9EF24E03CA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54000" y1="42000" x2="51833" y2="57000"/>
                        <a14:foregroundMark x1="63333" y1="45000" x2="73167" y2="59833"/>
                        <a14:foregroundMark x1="73167" y1="61167" x2="73167" y2="61167"/>
                        <a14:foregroundMark x1="63333" y1="68500" x2="51500" y2="64333"/>
                        <a14:foregroundMark x1="51500" y1="64333" x2="58000" y2="57500"/>
                        <a14:foregroundMark x1="58000" y1="57500" x2="49500" y2="61833"/>
                        <a14:foregroundMark x1="49500" y1="61833" x2="59167" y2="61167"/>
                        <a14:foregroundMark x1="59167" y1="61167" x2="58833" y2="68667"/>
                        <a14:foregroundMark x1="58500" y1="69167" x2="58500" y2="70500"/>
                        <a14:foregroundMark x1="66500" y1="71667" x2="67167" y2="80333"/>
                        <a14:foregroundMark x1="67167" y1="80333" x2="44333" y2="83333"/>
                        <a14:foregroundMark x1="44333" y1="83333" x2="35500" y2="80667"/>
                        <a14:foregroundMark x1="35500" y1="80667" x2="27667" y2="72500"/>
                        <a14:foregroundMark x1="27667" y1="72500" x2="27167" y2="63167"/>
                        <a14:foregroundMark x1="27167" y1="63167" x2="33000" y2="58833"/>
                        <a14:foregroundMark x1="45167" y1="26333" x2="53333" y2="22833"/>
                        <a14:foregroundMark x1="53333" y1="22833" x2="54500" y2="21833"/>
                        <a14:foregroundMark x1="44500" y1="25167" x2="42333" y2="27167"/>
                        <a14:foregroundMark x1="42333" y1="27167" x2="42333" y2="27167"/>
                        <a14:foregroundMark x1="49167" y1="16500" x2="44833" y2="23500"/>
                        <a14:foregroundMark x1="44833" y1="23500" x2="44500" y2="14333"/>
                        <a14:foregroundMark x1="44500" y1="14333" x2="54000" y2="13500"/>
                        <a14:foregroundMark x1="54000" y1="13500" x2="59167" y2="21167"/>
                        <a14:foregroundMark x1="59167" y1="21167" x2="59167" y2="21833"/>
                        <a14:foregroundMark x1="69000" y1="42667" x2="67833" y2="41500"/>
                        <a14:foregroundMark x1="50167" y1="10167" x2="48667" y2="10000"/>
                        <a14:foregroundMark x1="35000" y1="90000" x2="38333" y2="89833"/>
                        <a14:foregroundMark x1="66833" y1="89000" x2="65833" y2="9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06106" y="1527837"/>
            <a:ext cx="3739327" cy="37393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2F60CF-FD3E-406B-A673-9AD0CC650B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4287" y="5147135"/>
            <a:ext cx="4012459" cy="401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40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5" name="Google Shape;635;p41"/>
          <p:cNvCxnSpPr>
            <a:cxnSpLocks/>
          </p:cNvCxnSpPr>
          <p:nvPr/>
        </p:nvCxnSpPr>
        <p:spPr>
          <a:xfrm>
            <a:off x="584950" y="2389964"/>
            <a:ext cx="1341289" cy="0"/>
          </a:xfrm>
          <a:prstGeom prst="straightConnector1">
            <a:avLst/>
          </a:prstGeom>
          <a:noFill/>
          <a:ln w="76200" cap="flat" cmpd="sng">
            <a:solidFill>
              <a:srgbClr val="ED5112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652" name="Google Shape;652;p41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91909" y="33926"/>
            <a:ext cx="6677469" cy="210924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1"/>
          <p:cNvSpPr txBox="1"/>
          <p:nvPr/>
        </p:nvSpPr>
        <p:spPr>
          <a:xfrm>
            <a:off x="596313" y="830568"/>
            <a:ext cx="7304033" cy="53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0C0C0C"/>
              </a:buClr>
              <a:buSzPts val="2800"/>
            </a:pPr>
            <a:r>
              <a:rPr lang="pt-BR" sz="2800" b="1" dirty="0">
                <a:solidFill>
                  <a:srgbClr val="0C0C0C"/>
                </a:solidFill>
              </a:rPr>
              <a:t>Bắt đầu với MakerBot BANHMI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2A6C16-3042-43B9-AD2A-F39D7959A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120"/>
          <a:stretch/>
        </p:blipFill>
        <p:spPr bwMode="auto">
          <a:xfrm>
            <a:off x="10890517" y="196443"/>
            <a:ext cx="869146" cy="9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4" name="Google Shape;634;p41"/>
          <p:cNvSpPr txBox="1"/>
          <p:nvPr/>
        </p:nvSpPr>
        <p:spPr>
          <a:xfrm>
            <a:off x="514389" y="1794577"/>
            <a:ext cx="6895403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FF6600"/>
              </a:buClr>
              <a:buSzPts val="2400"/>
            </a:pPr>
            <a:r>
              <a:rPr lang="pt-BR" sz="2400" b="1" dirty="0">
                <a:solidFill>
                  <a:srgbClr val="FF6600"/>
                </a:solidFill>
              </a:rPr>
              <a:t>Kết nối mạch Makerbot với máy tính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744B67-9B8A-4095-90C1-1735DB5C1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173" y="287806"/>
            <a:ext cx="3187700" cy="12238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BB7F5A-C48C-401D-ACCC-A7559A7B6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0939" y="991343"/>
            <a:ext cx="2176461" cy="536494"/>
          </a:xfrm>
          <a:prstGeom prst="rect">
            <a:avLst/>
          </a:prstGeom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371CBC56-C450-4E1D-9EC4-BBBAF092B5FC}"/>
              </a:ext>
            </a:extLst>
          </p:cNvPr>
          <p:cNvSpPr txBox="1">
            <a:spLocks/>
          </p:cNvSpPr>
          <p:nvPr/>
        </p:nvSpPr>
        <p:spPr>
          <a:xfrm>
            <a:off x="640611" y="2699889"/>
            <a:ext cx="7545385" cy="61348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Tx/>
              <a:buFont typeface="Arial" panose="020B0604020202020204" pitchFamily="34" charset="0"/>
              <a:buNone/>
            </a:pPr>
            <a:r>
              <a:rPr lang="en-US" sz="2000" b="1" dirty="0" err="1">
                <a:solidFill>
                  <a:prstClr val="black"/>
                </a:solidFill>
                <a:latin typeface="Segoe UI"/>
              </a:rPr>
              <a:t>Lỗi</a:t>
            </a:r>
            <a:r>
              <a:rPr lang="en-US" sz="2000" b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000" b="1" dirty="0" err="1">
                <a:solidFill>
                  <a:prstClr val="black"/>
                </a:solidFill>
                <a:latin typeface="Segoe UI"/>
              </a:rPr>
              <a:t>có</a:t>
            </a:r>
            <a:r>
              <a:rPr lang="en-US" sz="2000" b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000" b="1" dirty="0" err="1">
                <a:solidFill>
                  <a:prstClr val="black"/>
                </a:solidFill>
                <a:latin typeface="Segoe UI"/>
              </a:rPr>
              <a:t>thể</a:t>
            </a:r>
            <a:r>
              <a:rPr lang="en-US" sz="2000" b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000" b="1" dirty="0" err="1">
                <a:solidFill>
                  <a:prstClr val="black"/>
                </a:solidFill>
                <a:latin typeface="Segoe UI"/>
              </a:rPr>
              <a:t>gặp</a:t>
            </a:r>
            <a:r>
              <a:rPr lang="en-US" sz="2000" b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000" b="1" dirty="0" err="1">
                <a:solidFill>
                  <a:prstClr val="black"/>
                </a:solidFill>
                <a:latin typeface="Segoe UI"/>
              </a:rPr>
              <a:t>phải</a:t>
            </a:r>
            <a:endParaRPr lang="en-US" sz="2000" b="1" dirty="0">
              <a:solidFill>
                <a:prstClr val="black"/>
              </a:solidFill>
              <a:latin typeface="Segoe UI"/>
            </a:endParaRPr>
          </a:p>
          <a:p>
            <a:pPr marL="0" lvl="1" indent="0">
              <a:lnSpc>
                <a:spcPct val="150000"/>
              </a:lnSpc>
              <a:buClrTx/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prstClr val="black"/>
                </a:solidFill>
                <a:latin typeface="Segoe UI"/>
              </a:rPr>
              <a:t>Lỗi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Segoe UI"/>
              </a:rPr>
              <a:t>máy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Segoe UI"/>
              </a:rPr>
              <a:t>tính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Segoe UI"/>
              </a:rPr>
              <a:t>không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Segoe UI"/>
              </a:rPr>
              <a:t>nhận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Segoe UI"/>
              </a:rPr>
              <a:t>thiết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Segoe UI"/>
              </a:rPr>
              <a:t>bị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, </a:t>
            </a:r>
            <a:r>
              <a:rPr lang="en-US" sz="2000" dirty="0" err="1">
                <a:solidFill>
                  <a:prstClr val="black"/>
                </a:solidFill>
                <a:latin typeface="Segoe UI"/>
              </a:rPr>
              <a:t>kết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Segoe UI"/>
              </a:rPr>
              <a:t>nối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Segoe UI"/>
              </a:rPr>
              <a:t>chập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Segoe UI"/>
              </a:rPr>
              <a:t>chờn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, </a:t>
            </a:r>
            <a:r>
              <a:rPr lang="en-US" sz="2000" dirty="0" err="1">
                <a:solidFill>
                  <a:prstClr val="black"/>
                </a:solidFill>
                <a:latin typeface="Segoe UI"/>
              </a:rPr>
              <a:t>không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Segoe UI"/>
              </a:rPr>
              <a:t>ổn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Segoe UI"/>
              </a:rPr>
              <a:t>định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Segoe UI"/>
              </a:rPr>
              <a:t>sau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 30s </a:t>
            </a:r>
            <a:r>
              <a:rPr lang="en-US" sz="2000" dirty="0" err="1">
                <a:solidFill>
                  <a:prstClr val="black"/>
                </a:solidFill>
                <a:latin typeface="Segoe UI"/>
              </a:rPr>
              <a:t>kể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Segoe UI"/>
              </a:rPr>
              <a:t>từ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Segoe UI"/>
              </a:rPr>
              <a:t>khi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Segoe UI"/>
              </a:rPr>
              <a:t>kết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Segoe UI"/>
              </a:rPr>
              <a:t>nối</a:t>
            </a:r>
            <a:endParaRPr lang="en-US" sz="2000" dirty="0">
              <a:solidFill>
                <a:prstClr val="black"/>
              </a:solidFill>
              <a:latin typeface="Segoe UI"/>
            </a:endParaRPr>
          </a:p>
          <a:p>
            <a:pPr marL="0" lvl="1" indent="0">
              <a:lnSpc>
                <a:spcPct val="150000"/>
              </a:lnSpc>
              <a:buClrTx/>
              <a:buFont typeface="Arial" panose="020B0604020202020204" pitchFamily="34" charset="0"/>
              <a:buNone/>
            </a:pPr>
            <a:r>
              <a:rPr lang="en-US" sz="2000" b="1" i="1" dirty="0" err="1">
                <a:solidFill>
                  <a:prstClr val="black"/>
                </a:solidFill>
                <a:latin typeface="Segoe UI"/>
              </a:rPr>
              <a:t>Cách</a:t>
            </a:r>
            <a:r>
              <a:rPr lang="en-US" sz="2000" b="1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000" b="1" i="1" dirty="0" err="1">
                <a:solidFill>
                  <a:prstClr val="black"/>
                </a:solidFill>
                <a:latin typeface="Segoe UI"/>
              </a:rPr>
              <a:t>khắc</a:t>
            </a:r>
            <a:r>
              <a:rPr lang="en-US" sz="2000" b="1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000" b="1" i="1" dirty="0" err="1">
                <a:solidFill>
                  <a:prstClr val="black"/>
                </a:solidFill>
                <a:latin typeface="Segoe UI"/>
              </a:rPr>
              <a:t>phục</a:t>
            </a:r>
            <a:endParaRPr lang="en-US" sz="1950" dirty="0">
              <a:solidFill>
                <a:prstClr val="black"/>
              </a:solidFill>
              <a:latin typeface="Segoe UI"/>
            </a:endParaRPr>
          </a:p>
          <a:p>
            <a:pPr lvl="1">
              <a:lnSpc>
                <a:spcPct val="150000"/>
              </a:lnSpc>
              <a:buClrTx/>
            </a:pP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Đổi</a:t>
            </a:r>
            <a:r>
              <a:rPr lang="en-US" sz="1950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cáp</a:t>
            </a:r>
            <a:r>
              <a:rPr lang="en-US" sz="1950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microUSB</a:t>
            </a:r>
            <a:r>
              <a:rPr lang="en-US" sz="1950" i="1" dirty="0">
                <a:solidFill>
                  <a:prstClr val="black"/>
                </a:solidFill>
                <a:latin typeface="Segoe UI"/>
              </a:rPr>
              <a:t>, </a:t>
            </a: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đổi</a:t>
            </a:r>
            <a:r>
              <a:rPr lang="en-US" sz="1950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cổng</a:t>
            </a:r>
            <a:r>
              <a:rPr lang="en-US" sz="1950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kết</a:t>
            </a:r>
            <a:r>
              <a:rPr lang="en-US" sz="1950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nối</a:t>
            </a:r>
            <a:r>
              <a:rPr lang="en-US" sz="1950" i="1" dirty="0">
                <a:solidFill>
                  <a:prstClr val="black"/>
                </a:solidFill>
                <a:latin typeface="Segoe UI"/>
              </a:rPr>
              <a:t> USB, </a:t>
            </a:r>
          </a:p>
          <a:p>
            <a:pPr lvl="1">
              <a:lnSpc>
                <a:spcPct val="150000"/>
              </a:lnSpc>
              <a:buClrTx/>
            </a:pP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Cắm</a:t>
            </a:r>
            <a:r>
              <a:rPr lang="en-US" sz="1950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nguồn</a:t>
            </a:r>
            <a:r>
              <a:rPr lang="en-US" sz="1950" i="1" dirty="0">
                <a:solidFill>
                  <a:prstClr val="black"/>
                </a:solidFill>
                <a:latin typeface="Segoe UI"/>
              </a:rPr>
              <a:t> 12v </a:t>
            </a: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vào</a:t>
            </a:r>
            <a:r>
              <a:rPr lang="en-US" sz="1950" i="1" dirty="0">
                <a:solidFill>
                  <a:prstClr val="black"/>
                </a:solidFill>
                <a:latin typeface="Segoe UI"/>
              </a:rPr>
              <a:t> jack DC </a:t>
            </a: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rồi</a:t>
            </a:r>
            <a:r>
              <a:rPr lang="en-US" sz="1950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kết</a:t>
            </a:r>
            <a:r>
              <a:rPr lang="en-US" sz="1950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nối</a:t>
            </a:r>
            <a:r>
              <a:rPr lang="en-US" sz="1950" i="1" dirty="0">
                <a:solidFill>
                  <a:prstClr val="black"/>
                </a:solidFill>
                <a:latin typeface="Segoe UI"/>
              </a:rPr>
              <a:t> với </a:t>
            </a: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máy</a:t>
            </a:r>
            <a:r>
              <a:rPr lang="en-US" sz="1950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tính</a:t>
            </a:r>
            <a:r>
              <a:rPr lang="en-US" sz="1950" i="1" dirty="0">
                <a:solidFill>
                  <a:prstClr val="black"/>
                </a:solidFill>
                <a:latin typeface="Segoe UI"/>
              </a:rPr>
              <a:t> </a:t>
            </a:r>
          </a:p>
          <a:p>
            <a:pPr lvl="1">
              <a:lnSpc>
                <a:spcPct val="150000"/>
              </a:lnSpc>
              <a:buClrTx/>
            </a:pP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Nhấn</a:t>
            </a:r>
            <a:r>
              <a:rPr lang="en-US" sz="1950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giữ</a:t>
            </a:r>
            <a:r>
              <a:rPr lang="en-US" sz="1950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nút</a:t>
            </a:r>
            <a:r>
              <a:rPr lang="en-US" sz="1950" i="1" dirty="0">
                <a:solidFill>
                  <a:prstClr val="black"/>
                </a:solidFill>
                <a:latin typeface="Segoe UI"/>
              </a:rPr>
              <a:t> BOOT( </a:t>
            </a: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nút</a:t>
            </a:r>
            <a:r>
              <a:rPr lang="en-US" sz="1950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tròn</a:t>
            </a:r>
            <a:r>
              <a:rPr lang="en-US" sz="1950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màu</a:t>
            </a:r>
            <a:r>
              <a:rPr lang="en-US" sz="1950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đen</a:t>
            </a:r>
            <a:r>
              <a:rPr lang="en-US" sz="1950" i="1" dirty="0">
                <a:solidFill>
                  <a:prstClr val="black"/>
                </a:solidFill>
                <a:latin typeface="Segoe UI"/>
              </a:rPr>
              <a:t> ở </a:t>
            </a: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giữa</a:t>
            </a:r>
            <a:r>
              <a:rPr lang="en-US" sz="1950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mạch</a:t>
            </a:r>
            <a:r>
              <a:rPr lang="en-US" sz="1950" i="1" dirty="0">
                <a:solidFill>
                  <a:prstClr val="black"/>
                </a:solidFill>
                <a:latin typeface="Segoe UI"/>
              </a:rPr>
              <a:t>) </a:t>
            </a: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rồi</a:t>
            </a:r>
            <a:r>
              <a:rPr lang="en-US" sz="1950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kết</a:t>
            </a:r>
            <a:r>
              <a:rPr lang="en-US" sz="1950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nối</a:t>
            </a:r>
            <a:r>
              <a:rPr lang="en-US" sz="1950" i="1" dirty="0">
                <a:solidFill>
                  <a:prstClr val="black"/>
                </a:solidFill>
                <a:latin typeface="Segoe UI"/>
              </a:rPr>
              <a:t> với </a:t>
            </a: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máy</a:t>
            </a:r>
            <a:r>
              <a:rPr lang="en-US" sz="1950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1950" i="1" dirty="0" err="1">
                <a:solidFill>
                  <a:prstClr val="black"/>
                </a:solidFill>
                <a:latin typeface="Segoe UI"/>
              </a:rPr>
              <a:t>tính</a:t>
            </a:r>
            <a:endParaRPr lang="en-US" sz="1950" i="1" dirty="0">
              <a:solidFill>
                <a:prstClr val="black"/>
              </a:solidFill>
              <a:latin typeface="Segoe UI"/>
            </a:endParaRPr>
          </a:p>
          <a:p>
            <a:pPr marL="0" lvl="1" indent="0">
              <a:lnSpc>
                <a:spcPct val="150000"/>
              </a:lnSpc>
              <a:buClrTx/>
              <a:buFont typeface="Arial" panose="020B0604020202020204" pitchFamily="34" charset="0"/>
              <a:buNone/>
            </a:pPr>
            <a:endParaRPr lang="en-US" sz="1950" i="1" dirty="0">
              <a:solidFill>
                <a:prstClr val="black"/>
              </a:solidFill>
              <a:latin typeface="Segoe UI"/>
            </a:endParaRPr>
          </a:p>
          <a:p>
            <a:pPr marL="0" lvl="1" indent="0">
              <a:lnSpc>
                <a:spcPct val="150000"/>
              </a:lnSpc>
              <a:buClrTx/>
              <a:buFont typeface="Arial" panose="020B0604020202020204" pitchFamily="34" charset="0"/>
              <a:buNone/>
            </a:pPr>
            <a:endParaRPr lang="en-US" sz="2000" dirty="0">
              <a:solidFill>
                <a:prstClr val="black"/>
              </a:solidFill>
              <a:latin typeface="Segoe UI"/>
            </a:endParaRPr>
          </a:p>
          <a:p>
            <a:pPr marL="0" lvl="1" indent="0">
              <a:lnSpc>
                <a:spcPct val="150000"/>
              </a:lnSpc>
              <a:buClrTx/>
              <a:buFont typeface="Arial" panose="020B0604020202020204" pitchFamily="34" charset="0"/>
              <a:buNone/>
            </a:pPr>
            <a:endParaRPr lang="en-US" sz="1950" dirty="0">
              <a:solidFill>
                <a:prstClr val="black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47965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1"/>
          <p:cNvSpPr txBox="1"/>
          <p:nvPr/>
        </p:nvSpPr>
        <p:spPr>
          <a:xfrm>
            <a:off x="2231876" y="4486949"/>
            <a:ext cx="10021084" cy="77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0C0C0C"/>
              </a:buClr>
              <a:buSzPts val="2800"/>
            </a:pPr>
            <a:r>
              <a:rPr lang="pt-BR" sz="4400" b="1" dirty="0">
                <a:solidFill>
                  <a:srgbClr val="0C0C0C"/>
                </a:solidFill>
              </a:rPr>
              <a:t>Arduino và MakerBot BANHMI</a:t>
            </a:r>
            <a:endParaRPr sz="4400" b="0" i="0" u="none" strike="noStrike" cap="none" dirty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2A6C16-3042-43B9-AD2A-F39D7959A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120"/>
          <a:stretch/>
        </p:blipFill>
        <p:spPr bwMode="auto">
          <a:xfrm>
            <a:off x="10890517" y="196443"/>
            <a:ext cx="869146" cy="9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744B67-9B8A-4095-90C1-1735DB5C1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173" y="287806"/>
            <a:ext cx="3187700" cy="12238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1C50CE-DF32-448C-88C0-9E87C88F5B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0939" y="991343"/>
            <a:ext cx="2176461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771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5" name="Google Shape;635;p41"/>
          <p:cNvCxnSpPr>
            <a:cxnSpLocks/>
          </p:cNvCxnSpPr>
          <p:nvPr/>
        </p:nvCxnSpPr>
        <p:spPr>
          <a:xfrm>
            <a:off x="584950" y="2389964"/>
            <a:ext cx="1341289" cy="0"/>
          </a:xfrm>
          <a:prstGeom prst="straightConnector1">
            <a:avLst/>
          </a:prstGeom>
          <a:noFill/>
          <a:ln w="76200" cap="flat" cmpd="sng">
            <a:solidFill>
              <a:srgbClr val="ED5112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652" name="Google Shape;652;p41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91909" y="33926"/>
            <a:ext cx="6677469" cy="210924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1"/>
          <p:cNvSpPr txBox="1"/>
          <p:nvPr/>
        </p:nvSpPr>
        <p:spPr>
          <a:xfrm>
            <a:off x="596313" y="830568"/>
            <a:ext cx="7304033" cy="53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0C0C0C"/>
              </a:buClr>
              <a:buSzPts val="2800"/>
            </a:pPr>
            <a:r>
              <a:rPr lang="pt-BR" sz="2800" b="1" dirty="0">
                <a:solidFill>
                  <a:srgbClr val="0C0C0C"/>
                </a:solidFill>
              </a:rPr>
              <a:t>Bắt đầu với MakerBot BANHMI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2A6C16-3042-43B9-AD2A-F39D7959A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120"/>
          <a:stretch/>
        </p:blipFill>
        <p:spPr bwMode="auto">
          <a:xfrm>
            <a:off x="10890517" y="196443"/>
            <a:ext cx="869146" cy="9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4" name="Google Shape;634;p41"/>
          <p:cNvSpPr txBox="1"/>
          <p:nvPr/>
        </p:nvSpPr>
        <p:spPr>
          <a:xfrm>
            <a:off x="514389" y="1794577"/>
            <a:ext cx="6895403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FF6600"/>
              </a:buClr>
              <a:buSzPts val="2400"/>
            </a:pPr>
            <a:r>
              <a:rPr lang="pt-BR" sz="2400" b="1" dirty="0">
                <a:solidFill>
                  <a:srgbClr val="FF6600"/>
                </a:solidFill>
              </a:rPr>
              <a:t>Cài đặt MakerBot BANHMI v</a:t>
            </a:r>
            <a:r>
              <a:rPr lang="en-US" sz="2400" b="1" dirty="0" err="1">
                <a:solidFill>
                  <a:srgbClr val="FF6600"/>
                </a:solidFill>
              </a:rPr>
              <a:t>ới</a:t>
            </a:r>
            <a:r>
              <a:rPr lang="en-US" sz="2400" b="1" dirty="0">
                <a:solidFill>
                  <a:srgbClr val="FF6600"/>
                </a:solidFill>
              </a:rPr>
              <a:t> </a:t>
            </a:r>
            <a:r>
              <a:rPr lang="pt-BR" sz="2400" b="1" dirty="0">
                <a:solidFill>
                  <a:srgbClr val="FF6600"/>
                </a:solidFill>
              </a:rPr>
              <a:t>Arduino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744B67-9B8A-4095-90C1-1735DB5C1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173" y="287806"/>
            <a:ext cx="3187700" cy="12238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BB7F5A-C48C-401D-ACCC-A7559A7B6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0939" y="991343"/>
            <a:ext cx="2176461" cy="5364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53FCF0-667D-4464-A482-A7A818BC9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4865" y="2551938"/>
            <a:ext cx="3812147" cy="4649724"/>
          </a:xfrm>
          <a:prstGeom prst="rect">
            <a:avLst/>
          </a:prstGeom>
        </p:spPr>
      </p:pic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F1DDC1AD-2AAE-4946-A6A1-7AD602B1BC3C}"/>
              </a:ext>
            </a:extLst>
          </p:cNvPr>
          <p:cNvSpPr txBox="1">
            <a:spLocks/>
          </p:cNvSpPr>
          <p:nvPr/>
        </p:nvSpPr>
        <p:spPr>
          <a:xfrm>
            <a:off x="652219" y="2617415"/>
            <a:ext cx="6619742" cy="61348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altLang="en-US" sz="2400" dirty="0">
                <a:solidFill>
                  <a:prstClr val="black"/>
                </a:solidFill>
                <a:latin typeface="Segoe UI"/>
              </a:rPr>
              <a:t>Arduino IDE</a:t>
            </a:r>
            <a:endParaRPr lang="en-US" sz="1950" dirty="0">
              <a:solidFill>
                <a:prstClr val="black"/>
              </a:solidFill>
              <a:latin typeface="Segoe UI"/>
            </a:endParaRPr>
          </a:p>
          <a:p>
            <a:pPr lvl="1">
              <a:lnSpc>
                <a:spcPct val="150000"/>
              </a:lnSpc>
              <a:buClrTx/>
            </a:pPr>
            <a:r>
              <a:rPr lang="vi-VN" sz="2000" dirty="0">
                <a:solidFill>
                  <a:prstClr val="black"/>
                </a:solidFill>
                <a:latin typeface="Segoe UI"/>
              </a:rPr>
              <a:t>Arduino là một nền tảng mã nguồn mở được sử dụng để xây dựng các dự án điện tử. Arduino </a:t>
            </a:r>
            <a:r>
              <a:rPr lang="en-US" sz="2000" dirty="0" err="1">
                <a:solidFill>
                  <a:prstClr val="black"/>
                </a:solidFill>
                <a:latin typeface="Segoe UI"/>
              </a:rPr>
              <a:t>bảng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Segoe UI"/>
              </a:rPr>
              <a:t>mạch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 Arduino </a:t>
            </a:r>
            <a:r>
              <a:rPr lang="en-US" sz="2000" dirty="0" err="1">
                <a:solidFill>
                  <a:prstClr val="black"/>
                </a:solidFill>
                <a:latin typeface="Segoe UI"/>
              </a:rPr>
              <a:t>và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 Arduino IDE</a:t>
            </a:r>
          </a:p>
          <a:p>
            <a:pPr lvl="1">
              <a:lnSpc>
                <a:spcPct val="150000"/>
              </a:lnSpc>
              <a:buClrTx/>
            </a:pPr>
            <a:r>
              <a:rPr lang="en-US" sz="2000" dirty="0">
                <a:solidFill>
                  <a:prstClr val="black"/>
                </a:solidFill>
                <a:latin typeface="Segoe UI"/>
              </a:rPr>
              <a:t>A</a:t>
            </a:r>
            <a:r>
              <a:rPr lang="vi-VN" sz="2000" dirty="0">
                <a:solidFill>
                  <a:prstClr val="black"/>
                </a:solidFill>
                <a:latin typeface="Segoe UI"/>
              </a:rPr>
              <a:t>rduino IDE (Arduino Integrated Development Environment) là một trình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Segoe UI"/>
              </a:rPr>
              <a:t>soạn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Segoe UI"/>
              </a:rPr>
              <a:t>thảo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Segoe UI"/>
              </a:rPr>
              <a:t>và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Segoe UI"/>
              </a:rPr>
              <a:t>biên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Segoe UI"/>
              </a:rPr>
              <a:t>dịch</a:t>
            </a:r>
            <a:r>
              <a:rPr lang="vi-VN" sz="2000" dirty="0">
                <a:solidFill>
                  <a:prstClr val="black"/>
                </a:solidFill>
                <a:latin typeface="Segoe UI"/>
              </a:rPr>
              <a:t> c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h</a:t>
            </a:r>
            <a:r>
              <a:rPr lang="vi-VN" sz="2000" dirty="0">
                <a:solidFill>
                  <a:prstClr val="black"/>
                </a:solidFill>
                <a:latin typeface="Segoe UI"/>
              </a:rPr>
              <a:t>ư</a:t>
            </a:r>
            <a:r>
              <a:rPr lang="en-US" sz="2000" dirty="0" err="1">
                <a:solidFill>
                  <a:prstClr val="black"/>
                </a:solidFill>
                <a:latin typeface="Segoe UI"/>
              </a:rPr>
              <a:t>ơng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Segoe UI"/>
              </a:rPr>
              <a:t>trình</a:t>
            </a:r>
            <a:r>
              <a:rPr lang="vi-VN" sz="2000" dirty="0">
                <a:solidFill>
                  <a:prstClr val="black"/>
                </a:solidFill>
                <a:latin typeface="Segoe UI"/>
              </a:rPr>
              <a:t> để nạp </a:t>
            </a:r>
            <a:r>
              <a:rPr lang="en-US" sz="2000" dirty="0" err="1">
                <a:solidFill>
                  <a:prstClr val="black"/>
                </a:solidFill>
                <a:latin typeface="Segoe UI"/>
              </a:rPr>
              <a:t>cho</a:t>
            </a:r>
            <a:r>
              <a:rPr lang="vi-VN" sz="2000" dirty="0">
                <a:solidFill>
                  <a:prstClr val="black"/>
                </a:solidFill>
                <a:latin typeface="Segoe UI"/>
              </a:rPr>
              <a:t> mạch Arduino</a:t>
            </a:r>
            <a:endParaRPr lang="en-US" sz="2000" dirty="0">
              <a:solidFill>
                <a:prstClr val="black"/>
              </a:solidFill>
              <a:latin typeface="Segoe UI"/>
            </a:endParaRPr>
          </a:p>
          <a:p>
            <a:pPr marL="0" lvl="1" indent="0">
              <a:lnSpc>
                <a:spcPct val="150000"/>
              </a:lnSpc>
              <a:buClrTx/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prstClr val="black"/>
                </a:solidFill>
                <a:latin typeface="Segoe UI"/>
              </a:rPr>
              <a:t>Mạch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Segoe UI"/>
              </a:rPr>
              <a:t>Makerbot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Segoe UI"/>
              </a:rPr>
              <a:t>sẽ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Segoe UI"/>
              </a:rPr>
              <a:t>sử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Segoe UI"/>
              </a:rPr>
              <a:t>dụng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Segoe UI"/>
              </a:rPr>
              <a:t>trình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Segoe UI"/>
              </a:rPr>
              <a:t>biên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Segoe UI"/>
              </a:rPr>
              <a:t>dịch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Segoe UI"/>
              </a:rPr>
              <a:t>và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Segoe UI"/>
              </a:rPr>
              <a:t>bộ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Segoe UI"/>
              </a:rPr>
              <a:t>th</a:t>
            </a:r>
            <a:r>
              <a:rPr lang="vi-VN" sz="2000" dirty="0">
                <a:solidFill>
                  <a:prstClr val="black"/>
                </a:solidFill>
                <a:latin typeface="Segoe UI"/>
              </a:rPr>
              <a:t>ư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Segoe UI"/>
              </a:rPr>
              <a:t>viện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Segoe UI"/>
              </a:rPr>
              <a:t>của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Segoe UI"/>
              </a:rPr>
              <a:t>arduino</a:t>
            </a:r>
            <a:endParaRPr lang="en-US" sz="2000" dirty="0">
              <a:solidFill>
                <a:prstClr val="black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432226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5" name="Google Shape;635;p41"/>
          <p:cNvCxnSpPr>
            <a:cxnSpLocks/>
          </p:cNvCxnSpPr>
          <p:nvPr/>
        </p:nvCxnSpPr>
        <p:spPr>
          <a:xfrm>
            <a:off x="584950" y="2389964"/>
            <a:ext cx="1341289" cy="0"/>
          </a:xfrm>
          <a:prstGeom prst="straightConnector1">
            <a:avLst/>
          </a:prstGeom>
          <a:noFill/>
          <a:ln w="76200" cap="flat" cmpd="sng">
            <a:solidFill>
              <a:srgbClr val="ED5112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652" name="Google Shape;652;p41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91909" y="33926"/>
            <a:ext cx="6677469" cy="210924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1"/>
          <p:cNvSpPr txBox="1"/>
          <p:nvPr/>
        </p:nvSpPr>
        <p:spPr>
          <a:xfrm>
            <a:off x="596313" y="830568"/>
            <a:ext cx="7304033" cy="53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0C0C0C"/>
              </a:buClr>
              <a:buSzPts val="2800"/>
            </a:pPr>
            <a:r>
              <a:rPr lang="pt-BR" sz="2800" b="1" dirty="0">
                <a:solidFill>
                  <a:srgbClr val="0C0C0C"/>
                </a:solidFill>
              </a:rPr>
              <a:t>Bắt đầu với MakerBot BANHMI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2A6C16-3042-43B9-AD2A-F39D7959A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120"/>
          <a:stretch/>
        </p:blipFill>
        <p:spPr bwMode="auto">
          <a:xfrm>
            <a:off x="10890517" y="196443"/>
            <a:ext cx="869146" cy="9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4" name="Google Shape;634;p41"/>
          <p:cNvSpPr txBox="1"/>
          <p:nvPr/>
        </p:nvSpPr>
        <p:spPr>
          <a:xfrm>
            <a:off x="514389" y="1794577"/>
            <a:ext cx="6895403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FF6600"/>
              </a:buClr>
              <a:buSzPts val="2400"/>
            </a:pPr>
            <a:r>
              <a:rPr lang="pt-BR" sz="2400" b="1" dirty="0">
                <a:solidFill>
                  <a:srgbClr val="FF6600"/>
                </a:solidFill>
              </a:rPr>
              <a:t>Cài đặt MakerBot BANHMI v</a:t>
            </a:r>
            <a:r>
              <a:rPr lang="en-US" sz="2400" b="1" dirty="0" err="1">
                <a:solidFill>
                  <a:srgbClr val="FF6600"/>
                </a:solidFill>
              </a:rPr>
              <a:t>ới</a:t>
            </a:r>
            <a:r>
              <a:rPr lang="en-US" sz="2400" b="1" dirty="0">
                <a:solidFill>
                  <a:srgbClr val="FF6600"/>
                </a:solidFill>
              </a:rPr>
              <a:t> </a:t>
            </a:r>
            <a:r>
              <a:rPr lang="pt-BR" sz="2400" b="1" dirty="0">
                <a:solidFill>
                  <a:srgbClr val="FF6600"/>
                </a:solidFill>
              </a:rPr>
              <a:t>Arduino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744B67-9B8A-4095-90C1-1735DB5C1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173" y="287806"/>
            <a:ext cx="3187700" cy="12238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BB7F5A-C48C-401D-ACCC-A7559A7B6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0939" y="991343"/>
            <a:ext cx="2176461" cy="5364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DA2BABE-3626-40B8-8A28-EBD200A854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183" t="38221" r="30938" b="13622"/>
          <a:stretch/>
        </p:blipFill>
        <p:spPr>
          <a:xfrm>
            <a:off x="7174771" y="2667336"/>
            <a:ext cx="4561268" cy="2426481"/>
          </a:xfrm>
          <a:prstGeom prst="rect">
            <a:avLst/>
          </a:prstGeom>
        </p:spPr>
      </p:pic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AE568BB5-5780-47C0-AE6F-3F0FE71252AF}"/>
              </a:ext>
            </a:extLst>
          </p:cNvPr>
          <p:cNvSpPr txBox="1">
            <a:spLocks/>
          </p:cNvSpPr>
          <p:nvPr/>
        </p:nvSpPr>
        <p:spPr>
          <a:xfrm>
            <a:off x="555029" y="2747876"/>
            <a:ext cx="6619742" cy="61348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sz="2000" dirty="0" err="1">
                <a:solidFill>
                  <a:prstClr val="black"/>
                </a:solidFill>
                <a:latin typeface="Segoe UI"/>
              </a:rPr>
              <a:t>Cài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Segoe UI"/>
              </a:rPr>
              <a:t>Đặt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 ESP32 Arduino </a:t>
            </a:r>
            <a:endParaRPr lang="en-US" sz="1600" dirty="0">
              <a:solidFill>
                <a:prstClr val="black"/>
              </a:solidFill>
              <a:latin typeface="Segoe UI"/>
            </a:endParaRPr>
          </a:p>
          <a:p>
            <a:pPr lvl="1">
              <a:lnSpc>
                <a:spcPct val="150000"/>
              </a:lnSpc>
              <a:buClrTx/>
            </a:pPr>
            <a:r>
              <a:rPr lang="en-US" sz="2000" dirty="0" err="1">
                <a:solidFill>
                  <a:prstClr val="black"/>
                </a:solidFill>
                <a:latin typeface="Segoe UI"/>
              </a:rPr>
              <a:t>Mở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vi-VN" sz="2000" b="1" dirty="0">
                <a:solidFill>
                  <a:prstClr val="black"/>
                </a:solidFill>
                <a:latin typeface="Segoe UI"/>
              </a:rPr>
              <a:t>Arduino IDE&gt;File&gt;Preferences</a:t>
            </a:r>
          </a:p>
          <a:p>
            <a:pPr lvl="1">
              <a:lnSpc>
                <a:spcPct val="150000"/>
              </a:lnSpc>
              <a:buClrTx/>
            </a:pPr>
            <a:r>
              <a:rPr lang="en-US" sz="2000" dirty="0" err="1">
                <a:solidFill>
                  <a:prstClr val="black"/>
                </a:solidFill>
                <a:latin typeface="Segoe UI"/>
              </a:rPr>
              <a:t>Tại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Segoe UI"/>
              </a:rPr>
              <a:t>phần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000" b="1" dirty="0">
                <a:solidFill>
                  <a:prstClr val="black"/>
                </a:solidFill>
                <a:latin typeface="Segoe UI"/>
              </a:rPr>
              <a:t>Additional Board Manager URLs:</a:t>
            </a:r>
          </a:p>
          <a:p>
            <a:pPr marL="0" lvl="1" indent="0">
              <a:lnSpc>
                <a:spcPct val="150000"/>
              </a:lnSpc>
              <a:buClrTx/>
              <a:buFont typeface="Arial" panose="020B0604020202020204" pitchFamily="34" charset="0"/>
              <a:buNone/>
            </a:pPr>
            <a:r>
              <a:rPr lang="en-US" sz="2000" i="1" dirty="0">
                <a:solidFill>
                  <a:prstClr val="black"/>
                </a:solidFill>
                <a:latin typeface="Segoe UI"/>
                <a:hlinkClick r:id="rId8"/>
              </a:rPr>
              <a:t> https://dl.espressif.com/dl/package_esp32_index.json</a:t>
            </a:r>
            <a:endParaRPr lang="en-US" sz="2000" i="1" dirty="0">
              <a:solidFill>
                <a:prstClr val="black"/>
              </a:solidFill>
              <a:latin typeface="Segoe UI"/>
            </a:endParaRPr>
          </a:p>
          <a:p>
            <a:pPr lvl="1">
              <a:lnSpc>
                <a:spcPct val="150000"/>
              </a:lnSpc>
              <a:buClrTx/>
            </a:pPr>
            <a:r>
              <a:rPr lang="en-US" sz="2000" dirty="0" err="1">
                <a:solidFill>
                  <a:prstClr val="black"/>
                </a:solidFill>
                <a:latin typeface="Segoe UI"/>
              </a:rPr>
              <a:t>Chọn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000" b="1" dirty="0">
                <a:solidFill>
                  <a:prstClr val="black"/>
                </a:solidFill>
                <a:latin typeface="Segoe UI"/>
              </a:rPr>
              <a:t>Tool 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&gt;</a:t>
            </a:r>
            <a:r>
              <a:rPr lang="en-US" sz="2000" b="1" dirty="0">
                <a:solidFill>
                  <a:prstClr val="black"/>
                </a:solidFill>
                <a:latin typeface="Segoe UI"/>
              </a:rPr>
              <a:t> Board 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&gt;</a:t>
            </a:r>
            <a:r>
              <a:rPr lang="en-US" sz="2000" b="1" dirty="0">
                <a:solidFill>
                  <a:prstClr val="black"/>
                </a:solidFill>
                <a:latin typeface="Segoe UI"/>
              </a:rPr>
              <a:t> Boards Manager</a:t>
            </a:r>
          </a:p>
          <a:p>
            <a:pPr lvl="1">
              <a:lnSpc>
                <a:spcPct val="150000"/>
              </a:lnSpc>
              <a:buClrTx/>
            </a:pPr>
            <a:r>
              <a:rPr lang="en-US" sz="2000" dirty="0" err="1">
                <a:solidFill>
                  <a:prstClr val="black"/>
                </a:solidFill>
                <a:latin typeface="Segoe UI"/>
              </a:rPr>
              <a:t>Tìm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Segoe UI"/>
              </a:rPr>
              <a:t>kiếm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 với </a:t>
            </a:r>
            <a:r>
              <a:rPr lang="en-US" sz="2000" dirty="0" err="1">
                <a:solidFill>
                  <a:prstClr val="black"/>
                </a:solidFill>
                <a:latin typeface="Segoe UI"/>
              </a:rPr>
              <a:t>từ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Segoe UI"/>
              </a:rPr>
              <a:t>khóa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 “esp32” , </a:t>
            </a:r>
            <a:r>
              <a:rPr lang="en-US" sz="2000" dirty="0" err="1">
                <a:solidFill>
                  <a:prstClr val="black"/>
                </a:solidFill>
                <a:latin typeface="Segoe UI"/>
              </a:rPr>
              <a:t>trong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Segoe UI"/>
              </a:rPr>
              <a:t>danh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Segoe UI"/>
              </a:rPr>
              <a:t>sách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Segoe UI"/>
              </a:rPr>
              <a:t>kết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Segoe UI"/>
              </a:rPr>
              <a:t>quả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Segoe UI"/>
              </a:rPr>
              <a:t>chọn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 “</a:t>
            </a:r>
            <a:r>
              <a:rPr lang="en-US" sz="2000" b="1" dirty="0">
                <a:solidFill>
                  <a:prstClr val="black"/>
                </a:solidFill>
                <a:latin typeface="Segoe UI"/>
              </a:rPr>
              <a:t>ESP32 by </a:t>
            </a:r>
            <a:r>
              <a:rPr lang="en-US" sz="2000" b="1" dirty="0" err="1">
                <a:solidFill>
                  <a:prstClr val="black"/>
                </a:solidFill>
                <a:latin typeface="Segoe UI"/>
              </a:rPr>
              <a:t>Espressif</a:t>
            </a:r>
            <a:r>
              <a:rPr lang="en-US" sz="2000" b="1" dirty="0">
                <a:solidFill>
                  <a:prstClr val="black"/>
                </a:solidFill>
                <a:latin typeface="Segoe UI"/>
              </a:rPr>
              <a:t> Systems”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Segoe UI"/>
              </a:rPr>
              <a:t>và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Segoe UI"/>
              </a:rPr>
              <a:t>nhấn</a:t>
            </a:r>
            <a:r>
              <a:rPr lang="en-US" sz="2000" dirty="0">
                <a:solidFill>
                  <a:prstClr val="black"/>
                </a:solidFill>
                <a:latin typeface="Segoe UI"/>
              </a:rPr>
              <a:t> </a:t>
            </a:r>
            <a:r>
              <a:rPr lang="en-US" sz="2000" b="1" dirty="0">
                <a:solidFill>
                  <a:prstClr val="black"/>
                </a:solidFill>
                <a:latin typeface="Segoe UI"/>
              </a:rPr>
              <a:t>Install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A3890D-2AD3-495A-8D0C-100170D3A6F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9220" t="38221" r="3669"/>
          <a:stretch/>
        </p:blipFill>
        <p:spPr>
          <a:xfrm>
            <a:off x="9455405" y="3947630"/>
            <a:ext cx="2213019" cy="311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87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5" name="Google Shape;635;p41"/>
          <p:cNvCxnSpPr>
            <a:cxnSpLocks/>
          </p:cNvCxnSpPr>
          <p:nvPr/>
        </p:nvCxnSpPr>
        <p:spPr>
          <a:xfrm>
            <a:off x="584950" y="2389964"/>
            <a:ext cx="1341289" cy="0"/>
          </a:xfrm>
          <a:prstGeom prst="straightConnector1">
            <a:avLst/>
          </a:prstGeom>
          <a:noFill/>
          <a:ln w="76200" cap="flat" cmpd="sng">
            <a:solidFill>
              <a:srgbClr val="ED5112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652" name="Google Shape;652;p41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91909" y="33926"/>
            <a:ext cx="6677469" cy="210924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1"/>
          <p:cNvSpPr txBox="1"/>
          <p:nvPr/>
        </p:nvSpPr>
        <p:spPr>
          <a:xfrm>
            <a:off x="596313" y="830568"/>
            <a:ext cx="7304033" cy="53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0C0C0C"/>
              </a:buClr>
              <a:buSzPts val="2800"/>
            </a:pPr>
            <a:r>
              <a:rPr lang="pt-BR" sz="2800" b="1" dirty="0">
                <a:solidFill>
                  <a:srgbClr val="0C0C0C"/>
                </a:solidFill>
              </a:rPr>
              <a:t>Bắt đầu với MakerBot BANHMI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2A6C16-3042-43B9-AD2A-F39D7959A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120"/>
          <a:stretch/>
        </p:blipFill>
        <p:spPr bwMode="auto">
          <a:xfrm>
            <a:off x="10890517" y="196443"/>
            <a:ext cx="869146" cy="9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4" name="Google Shape;634;p41"/>
          <p:cNvSpPr txBox="1"/>
          <p:nvPr/>
        </p:nvSpPr>
        <p:spPr>
          <a:xfrm>
            <a:off x="514389" y="1794577"/>
            <a:ext cx="6895403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FF6600"/>
              </a:buClr>
              <a:buSzPts val="2400"/>
            </a:pPr>
            <a:r>
              <a:rPr lang="sv-SE" sz="2400" b="1" dirty="0">
                <a:solidFill>
                  <a:srgbClr val="FF6600"/>
                </a:solidFill>
              </a:rPr>
              <a:t>Cài đặt MakerBot BANHMI với Arduino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744B67-9B8A-4095-90C1-1735DB5C1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173" y="287806"/>
            <a:ext cx="3187700" cy="12238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BB7F5A-C48C-401D-ACCC-A7559A7B6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0939" y="991343"/>
            <a:ext cx="2176461" cy="536494"/>
          </a:xfrm>
          <a:prstGeom prst="rect">
            <a:avLst/>
          </a:prstGeom>
        </p:spPr>
      </p:pic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F1DDC1AD-2AAE-4946-A6A1-7AD602B1BC3C}"/>
              </a:ext>
            </a:extLst>
          </p:cNvPr>
          <p:cNvSpPr txBox="1">
            <a:spLocks/>
          </p:cNvSpPr>
          <p:nvPr/>
        </p:nvSpPr>
        <p:spPr>
          <a:xfrm>
            <a:off x="652219" y="2617415"/>
            <a:ext cx="6619742" cy="61348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altLang="en-US" sz="2400" dirty="0">
                <a:solidFill>
                  <a:prstClr val="black"/>
                </a:solidFill>
                <a:latin typeface="Segoe UI"/>
              </a:rPr>
              <a:t>Platform IO</a:t>
            </a:r>
            <a:endParaRPr lang="en-US" sz="1950" dirty="0">
              <a:solidFill>
                <a:prstClr val="black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652807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5" name="Google Shape;635;p41"/>
          <p:cNvCxnSpPr>
            <a:cxnSpLocks/>
          </p:cNvCxnSpPr>
          <p:nvPr/>
        </p:nvCxnSpPr>
        <p:spPr>
          <a:xfrm>
            <a:off x="584950" y="2389964"/>
            <a:ext cx="1341289" cy="0"/>
          </a:xfrm>
          <a:prstGeom prst="straightConnector1">
            <a:avLst/>
          </a:prstGeom>
          <a:noFill/>
          <a:ln w="76200" cap="flat" cmpd="sng">
            <a:solidFill>
              <a:srgbClr val="ED5112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652" name="Google Shape;652;p41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91909" y="33926"/>
            <a:ext cx="6677469" cy="210924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1"/>
          <p:cNvSpPr txBox="1"/>
          <p:nvPr/>
        </p:nvSpPr>
        <p:spPr>
          <a:xfrm>
            <a:off x="596313" y="830568"/>
            <a:ext cx="7304033" cy="53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0C0C0C"/>
              </a:buClr>
              <a:buSzPts val="2800"/>
            </a:pPr>
            <a:r>
              <a:rPr lang="pt-BR" sz="2800" b="1" dirty="0">
                <a:solidFill>
                  <a:srgbClr val="0C0C0C"/>
                </a:solidFill>
              </a:rPr>
              <a:t>Bắt đầu với MakerBot BANHMI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2A6C16-3042-43B9-AD2A-F39D7959A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120"/>
          <a:stretch/>
        </p:blipFill>
        <p:spPr bwMode="auto">
          <a:xfrm>
            <a:off x="10890517" y="196443"/>
            <a:ext cx="869146" cy="9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4" name="Google Shape;634;p41"/>
          <p:cNvSpPr txBox="1"/>
          <p:nvPr/>
        </p:nvSpPr>
        <p:spPr>
          <a:xfrm>
            <a:off x="514389" y="1794577"/>
            <a:ext cx="6895403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FF6600"/>
              </a:buClr>
              <a:buSzPts val="2400"/>
            </a:pPr>
            <a:r>
              <a:rPr lang="pt-BR" sz="2400" b="1" dirty="0">
                <a:solidFill>
                  <a:srgbClr val="FF6600"/>
                </a:solidFill>
              </a:rPr>
              <a:t>Lập trình MakerBot BANHMI v</a:t>
            </a:r>
            <a:r>
              <a:rPr lang="en-US" sz="2400" b="1" dirty="0" err="1">
                <a:solidFill>
                  <a:srgbClr val="FF6600"/>
                </a:solidFill>
              </a:rPr>
              <a:t>ới</a:t>
            </a:r>
            <a:r>
              <a:rPr lang="en-US" sz="2400" b="1" dirty="0">
                <a:solidFill>
                  <a:srgbClr val="FF6600"/>
                </a:solidFill>
              </a:rPr>
              <a:t> </a:t>
            </a:r>
            <a:r>
              <a:rPr lang="pt-BR" sz="2400" b="1" dirty="0">
                <a:solidFill>
                  <a:srgbClr val="FF6600"/>
                </a:solidFill>
              </a:rPr>
              <a:t>Arduino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744B67-9B8A-4095-90C1-1735DB5C1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173" y="287806"/>
            <a:ext cx="3187700" cy="12238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BB7F5A-C48C-401D-ACCC-A7559A7B6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0939" y="991343"/>
            <a:ext cx="2176461" cy="5364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1519FD-3218-4019-A0B3-990E791CD3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5492" y="2513428"/>
            <a:ext cx="100938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02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5" name="Google Shape;635;p41"/>
          <p:cNvCxnSpPr>
            <a:cxnSpLocks/>
          </p:cNvCxnSpPr>
          <p:nvPr/>
        </p:nvCxnSpPr>
        <p:spPr>
          <a:xfrm>
            <a:off x="584950" y="2389964"/>
            <a:ext cx="1341289" cy="0"/>
          </a:xfrm>
          <a:prstGeom prst="straightConnector1">
            <a:avLst/>
          </a:prstGeom>
          <a:noFill/>
          <a:ln w="76200" cap="flat" cmpd="sng">
            <a:solidFill>
              <a:srgbClr val="ED5112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652" name="Google Shape;652;p41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91909" y="33926"/>
            <a:ext cx="5022087" cy="210924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1"/>
          <p:cNvSpPr txBox="1"/>
          <p:nvPr/>
        </p:nvSpPr>
        <p:spPr>
          <a:xfrm>
            <a:off x="596313" y="830568"/>
            <a:ext cx="7304033" cy="53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0C0C0C"/>
              </a:buClr>
              <a:buSzPts val="2800"/>
            </a:pPr>
            <a:r>
              <a:rPr lang="pt-BR" sz="2800" b="1" dirty="0">
                <a:solidFill>
                  <a:srgbClr val="0C0C0C"/>
                </a:solidFill>
              </a:rPr>
              <a:t>MakerBot BANHMI</a:t>
            </a:r>
            <a:endParaRPr sz="2800" b="0" i="0" u="none" strike="noStrike" cap="none" dirty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2A6C16-3042-43B9-AD2A-F39D7959A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120"/>
          <a:stretch/>
        </p:blipFill>
        <p:spPr bwMode="auto">
          <a:xfrm>
            <a:off x="10890517" y="196443"/>
            <a:ext cx="869146" cy="9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4" name="Google Shape;634;p41"/>
          <p:cNvSpPr txBox="1"/>
          <p:nvPr/>
        </p:nvSpPr>
        <p:spPr>
          <a:xfrm>
            <a:off x="514389" y="1794577"/>
            <a:ext cx="6895403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FF6600"/>
              </a:buClr>
              <a:buSzPts val="2400"/>
            </a:pPr>
            <a:r>
              <a:rPr lang="pt-BR" sz="2400" b="1" dirty="0">
                <a:solidFill>
                  <a:srgbClr val="FF6600"/>
                </a:solidFill>
              </a:rPr>
              <a:t>Kit phát triển phần cứng mã nguồn mở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744B67-9B8A-4095-90C1-1735DB5C1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173" y="287806"/>
            <a:ext cx="3187700" cy="1223812"/>
          </a:xfrm>
          <a:prstGeom prst="rect">
            <a:avLst/>
          </a:prstGeom>
        </p:spPr>
      </p:pic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C87B11D5-F946-45B0-AECB-23C3270B9A66}"/>
              </a:ext>
            </a:extLst>
          </p:cNvPr>
          <p:cNvSpPr txBox="1">
            <a:spLocks/>
          </p:cNvSpPr>
          <p:nvPr/>
        </p:nvSpPr>
        <p:spPr>
          <a:xfrm>
            <a:off x="787544" y="2698483"/>
            <a:ext cx="6193630" cy="489837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</a:t>
            </a:r>
            <a:r>
              <a:rPr kumimoji="0" lang="vi-V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ư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ớng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tới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phát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triển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robot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và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xe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tự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hành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Có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thể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kết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nối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với Raspberry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và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Shield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của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Arduino Uno</a:t>
            </a:r>
          </a:p>
          <a:p>
            <a:pPr marL="2286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Hỗ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trợ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điều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khiển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lên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đến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10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động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c</a:t>
            </a:r>
            <a:r>
              <a:rPr kumimoji="0" lang="vi-V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ơ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độc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lập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(4 DC,6 servo)</a:t>
            </a:r>
          </a:p>
          <a:p>
            <a:pPr marL="2286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Hỗ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trợ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các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chuẩn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kết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nối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không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dây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: WIFI, Bluetooth 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truyền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dữ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liệu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và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điều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khiển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)</a:t>
            </a:r>
          </a:p>
          <a:p>
            <a:pPr marL="2286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Hỗ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trợ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mở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rộng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cảm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biến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thiết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bị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với:,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Uart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, I2C</a:t>
            </a:r>
          </a:p>
          <a:p>
            <a:pPr marL="2286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Thiết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kế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đ</a:t>
            </a:r>
            <a:r>
              <a:rPr kumimoji="0" lang="vi-V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ơ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giản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dễ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tiếp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cận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Thiết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kế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dành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cho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dự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án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mã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nguồn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mở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VIA( Vietnam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Autonomus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) https://via.makerviet.org/vi/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74" name="Picture 2" descr="Image preview">
            <a:extLst>
              <a:ext uri="{FF2B5EF4-FFF2-40B4-BE49-F238E27FC236}">
                <a16:creationId xmlns:a16="http://schemas.microsoft.com/office/drawing/2014/main" id="{5F307ED8-2FEB-4100-8FD0-4EE922CA3E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5" t="12064" r="26786" b="24811"/>
          <a:stretch/>
        </p:blipFill>
        <p:spPr bwMode="auto">
          <a:xfrm>
            <a:off x="7302053" y="2857958"/>
            <a:ext cx="5381868" cy="417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27056F-39DE-4144-A2DC-32B81BFB35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20939" y="991343"/>
            <a:ext cx="2176461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89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5" name="Google Shape;635;p41"/>
          <p:cNvCxnSpPr>
            <a:cxnSpLocks/>
          </p:cNvCxnSpPr>
          <p:nvPr/>
        </p:nvCxnSpPr>
        <p:spPr>
          <a:xfrm>
            <a:off x="584950" y="2389964"/>
            <a:ext cx="1341289" cy="0"/>
          </a:xfrm>
          <a:prstGeom prst="straightConnector1">
            <a:avLst/>
          </a:prstGeom>
          <a:noFill/>
          <a:ln w="76200" cap="flat" cmpd="sng">
            <a:solidFill>
              <a:srgbClr val="ED5112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652" name="Google Shape;652;p41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91909" y="33926"/>
            <a:ext cx="6677469" cy="210924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1"/>
          <p:cNvSpPr txBox="1"/>
          <p:nvPr/>
        </p:nvSpPr>
        <p:spPr>
          <a:xfrm>
            <a:off x="596313" y="830568"/>
            <a:ext cx="7304033" cy="53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0C0C0C"/>
              </a:buClr>
              <a:buSzPts val="2800"/>
            </a:pPr>
            <a:r>
              <a:rPr lang="pt-BR" sz="2800" b="1" dirty="0">
                <a:solidFill>
                  <a:srgbClr val="0C0C0C"/>
                </a:solidFill>
              </a:rPr>
              <a:t>Bắt đầu với MakerBot BANHMI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2A6C16-3042-43B9-AD2A-F39D7959A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120"/>
          <a:stretch/>
        </p:blipFill>
        <p:spPr bwMode="auto">
          <a:xfrm>
            <a:off x="10890517" y="196443"/>
            <a:ext cx="869146" cy="9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4" name="Google Shape;634;p41"/>
          <p:cNvSpPr txBox="1"/>
          <p:nvPr/>
        </p:nvSpPr>
        <p:spPr>
          <a:xfrm>
            <a:off x="514389" y="1794577"/>
            <a:ext cx="6895403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FF6600"/>
              </a:buClr>
              <a:buSzPts val="2400"/>
            </a:pPr>
            <a:r>
              <a:rPr lang="vi-VN" sz="2400" b="1" dirty="0">
                <a:solidFill>
                  <a:srgbClr val="FF6600"/>
                </a:solidFill>
              </a:rPr>
              <a:t>Điều khiển động cơ Servo và DC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744B67-9B8A-4095-90C1-1735DB5C1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173" y="287806"/>
            <a:ext cx="3187700" cy="12238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BB7F5A-C48C-401D-ACCC-A7559A7B6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0939" y="991343"/>
            <a:ext cx="2176461" cy="5364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DBBF62-1602-42E3-87D5-3565D33AB714}"/>
              </a:ext>
            </a:extLst>
          </p:cNvPr>
          <p:cNvSpPr/>
          <p:nvPr/>
        </p:nvSpPr>
        <p:spPr>
          <a:xfrm>
            <a:off x="821789" y="2697031"/>
            <a:ext cx="6588003" cy="5888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lnSpc>
                <a:spcPct val="150000"/>
              </a:lnSpc>
              <a:buNone/>
            </a:pPr>
            <a:r>
              <a:rPr lang="en-US" sz="1950" dirty="0" err="1"/>
              <a:t>Sử</a:t>
            </a:r>
            <a:r>
              <a:rPr lang="en-US" sz="1950" dirty="0"/>
              <a:t> </a:t>
            </a:r>
            <a:r>
              <a:rPr lang="en-US" sz="1950" dirty="0" err="1"/>
              <a:t>dụng</a:t>
            </a:r>
            <a:r>
              <a:rPr lang="en-US" sz="1950" dirty="0"/>
              <a:t> </a:t>
            </a:r>
            <a:r>
              <a:rPr lang="en-US" sz="1950" dirty="0" err="1"/>
              <a:t>th</a:t>
            </a:r>
            <a:r>
              <a:rPr lang="vi-VN" sz="1950" dirty="0"/>
              <a:t>ư</a:t>
            </a:r>
            <a:r>
              <a:rPr lang="en-US" sz="1950" dirty="0"/>
              <a:t> </a:t>
            </a:r>
            <a:r>
              <a:rPr lang="en-US" sz="1950" dirty="0" err="1"/>
              <a:t>viện</a:t>
            </a:r>
            <a:r>
              <a:rPr lang="en-US" sz="1950" dirty="0"/>
              <a:t> Adafruit PCA9685:</a:t>
            </a:r>
          </a:p>
          <a:p>
            <a:pPr lvl="1">
              <a:lnSpc>
                <a:spcPct val="150000"/>
              </a:lnSpc>
            </a:pPr>
            <a:r>
              <a:rPr lang="en-US" sz="1950" dirty="0"/>
              <a:t>Link </a:t>
            </a:r>
            <a:r>
              <a:rPr lang="en-US" sz="1950" dirty="0" err="1"/>
              <a:t>tải</a:t>
            </a:r>
            <a:r>
              <a:rPr lang="en-US" sz="1950" dirty="0"/>
              <a:t> </a:t>
            </a:r>
            <a:r>
              <a:rPr lang="en-US" sz="1950" dirty="0" err="1"/>
              <a:t>th</a:t>
            </a:r>
            <a:r>
              <a:rPr lang="vi-VN" sz="1950" dirty="0"/>
              <a:t>ư</a:t>
            </a:r>
            <a:r>
              <a:rPr lang="en-US" sz="1950" dirty="0"/>
              <a:t> </a:t>
            </a:r>
            <a:r>
              <a:rPr lang="en-US" sz="1950" dirty="0" err="1"/>
              <a:t>viện</a:t>
            </a:r>
            <a:r>
              <a:rPr lang="en-US" sz="1950" dirty="0"/>
              <a:t>: </a:t>
            </a:r>
            <a:r>
              <a:rPr lang="en-US" sz="1950" dirty="0">
                <a:hlinkClick r:id="rId7"/>
              </a:rPr>
              <a:t>https://github.com/adafruit/Adafruit-PWM-Servo-Driver-Library</a:t>
            </a:r>
            <a:endParaRPr lang="en-US" sz="1950" dirty="0"/>
          </a:p>
          <a:p>
            <a:pPr lvl="1">
              <a:lnSpc>
                <a:spcPct val="150000"/>
              </a:lnSpc>
            </a:pPr>
            <a:r>
              <a:rPr lang="en-US" sz="1950" dirty="0">
                <a:hlinkClick r:id="rId8"/>
              </a:rPr>
              <a:t>http://adafruit.github.io/Adafruit-PWM-Servo-Driver-Library/html/class_adafruit___p_w_m_servo_driver.html</a:t>
            </a:r>
            <a:endParaRPr lang="en-US" sz="1950" dirty="0"/>
          </a:p>
          <a:p>
            <a:pPr lvl="1">
              <a:lnSpc>
                <a:spcPct val="150000"/>
              </a:lnSpc>
            </a:pPr>
            <a:endParaRPr lang="en-US" sz="1950" dirty="0"/>
          </a:p>
          <a:p>
            <a:pPr lvl="1">
              <a:lnSpc>
                <a:spcPct val="150000"/>
              </a:lnSpc>
            </a:pPr>
            <a:r>
              <a:rPr lang="en-US" sz="1950" dirty="0" err="1"/>
              <a:t>Ví</a:t>
            </a:r>
            <a:r>
              <a:rPr lang="en-US" sz="1950" dirty="0"/>
              <a:t> </a:t>
            </a:r>
            <a:r>
              <a:rPr lang="en-US" sz="1950" dirty="0" err="1"/>
              <a:t>dụ</a:t>
            </a:r>
            <a:r>
              <a:rPr lang="en-US" sz="1950" dirty="0"/>
              <a:t> </a:t>
            </a:r>
            <a:r>
              <a:rPr lang="en-US" sz="1950" dirty="0" err="1"/>
              <a:t>mẫu</a:t>
            </a:r>
            <a:r>
              <a:rPr lang="en-US" sz="1950" dirty="0"/>
              <a:t> </a:t>
            </a:r>
            <a:r>
              <a:rPr lang="en-US" sz="1950" dirty="0" err="1"/>
              <a:t>điều</a:t>
            </a:r>
            <a:r>
              <a:rPr lang="en-US" sz="1950" dirty="0"/>
              <a:t> </a:t>
            </a:r>
            <a:r>
              <a:rPr lang="en-US" sz="1950" dirty="0" err="1"/>
              <a:t>khiển</a:t>
            </a:r>
            <a:r>
              <a:rPr lang="en-US" sz="1950" dirty="0"/>
              <a:t> servo </a:t>
            </a:r>
            <a:r>
              <a:rPr lang="en-US" sz="1950" b="1" dirty="0"/>
              <a:t>File-&gt;examples-&gt;Adafruit-PWM-Servo-Driver-Library&gt;servo</a:t>
            </a:r>
          </a:p>
          <a:p>
            <a:pPr lvl="1">
              <a:lnSpc>
                <a:spcPct val="150000"/>
              </a:lnSpc>
            </a:pPr>
            <a:r>
              <a:rPr lang="en-US" sz="1950" dirty="0" err="1"/>
              <a:t>Ví</a:t>
            </a:r>
            <a:r>
              <a:rPr lang="en-US" sz="1950" dirty="0"/>
              <a:t> </a:t>
            </a:r>
            <a:r>
              <a:rPr lang="en-US" sz="1950" dirty="0" err="1"/>
              <a:t>dụ</a:t>
            </a:r>
            <a:r>
              <a:rPr lang="en-US" sz="1950" dirty="0"/>
              <a:t> PWM:</a:t>
            </a:r>
            <a:r>
              <a:rPr lang="en-US" sz="1950" b="1" dirty="0"/>
              <a:t> File-&gt;examples-&gt;Adafruit-PWM-Servo-Driver-Library-&gt;</a:t>
            </a:r>
            <a:r>
              <a:rPr lang="en-US" sz="1950" b="1" dirty="0" err="1"/>
              <a:t>PWMtest</a:t>
            </a:r>
            <a:endParaRPr lang="en-US" sz="1950" dirty="0"/>
          </a:p>
          <a:p>
            <a:pPr lvl="1">
              <a:lnSpc>
                <a:spcPct val="150000"/>
              </a:lnSpc>
            </a:pPr>
            <a:r>
              <a:rPr lang="en-US" sz="1950" dirty="0" err="1"/>
              <a:t>Tài</a:t>
            </a:r>
            <a:r>
              <a:rPr lang="en-US" sz="1950" dirty="0"/>
              <a:t> </a:t>
            </a:r>
            <a:r>
              <a:rPr lang="en-US" sz="1950" dirty="0" err="1"/>
              <a:t>liệu</a:t>
            </a:r>
            <a:r>
              <a:rPr lang="en-US" sz="1950" dirty="0"/>
              <a:t> </a:t>
            </a:r>
            <a:r>
              <a:rPr lang="en-US" sz="1950" dirty="0" err="1"/>
              <a:t>tham</a:t>
            </a:r>
            <a:r>
              <a:rPr lang="en-US" sz="1950" dirty="0"/>
              <a:t> </a:t>
            </a:r>
            <a:r>
              <a:rPr lang="en-US" sz="1950" dirty="0" err="1"/>
              <a:t>khảo</a:t>
            </a:r>
            <a:r>
              <a:rPr lang="en-US" sz="1950" dirty="0"/>
              <a:t> PWM: </a:t>
            </a:r>
            <a:r>
              <a:rPr lang="en-US" sz="1950" dirty="0">
                <a:hlinkClick r:id="rId9"/>
              </a:rPr>
              <a:t>http://arduino.vn/reference/xung-pwm</a:t>
            </a:r>
            <a:endParaRPr lang="en-US" sz="1950" dirty="0"/>
          </a:p>
          <a:p>
            <a:pPr lvl="1">
              <a:lnSpc>
                <a:spcPct val="150000"/>
              </a:lnSpc>
            </a:pPr>
            <a:endParaRPr lang="en-US" sz="19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9DEC67-802A-466E-B90B-BF000BD466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83776" y="2793733"/>
            <a:ext cx="5263677" cy="516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01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5" name="Google Shape;635;p41"/>
          <p:cNvCxnSpPr>
            <a:cxnSpLocks/>
          </p:cNvCxnSpPr>
          <p:nvPr/>
        </p:nvCxnSpPr>
        <p:spPr>
          <a:xfrm>
            <a:off x="584950" y="2389964"/>
            <a:ext cx="1341289" cy="0"/>
          </a:xfrm>
          <a:prstGeom prst="straightConnector1">
            <a:avLst/>
          </a:prstGeom>
          <a:noFill/>
          <a:ln w="76200" cap="flat" cmpd="sng">
            <a:solidFill>
              <a:srgbClr val="ED5112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652" name="Google Shape;652;p41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91909" y="33926"/>
            <a:ext cx="6677469" cy="210924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1"/>
          <p:cNvSpPr txBox="1"/>
          <p:nvPr/>
        </p:nvSpPr>
        <p:spPr>
          <a:xfrm>
            <a:off x="596313" y="830568"/>
            <a:ext cx="7304033" cy="53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0C0C0C"/>
              </a:buClr>
              <a:buSzPts val="2800"/>
            </a:pPr>
            <a:r>
              <a:rPr lang="pt-BR" sz="2800" b="1" dirty="0">
                <a:solidFill>
                  <a:srgbClr val="0C0C0C"/>
                </a:solidFill>
              </a:rPr>
              <a:t>Bắt đầu với MakerBot BANHMI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2A6C16-3042-43B9-AD2A-F39D7959A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120"/>
          <a:stretch/>
        </p:blipFill>
        <p:spPr bwMode="auto">
          <a:xfrm>
            <a:off x="10890517" y="196443"/>
            <a:ext cx="869146" cy="9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4" name="Google Shape;634;p41"/>
          <p:cNvSpPr txBox="1"/>
          <p:nvPr/>
        </p:nvSpPr>
        <p:spPr>
          <a:xfrm>
            <a:off x="514389" y="1794577"/>
            <a:ext cx="6895403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FF6600"/>
              </a:buClr>
              <a:buSzPts val="2400"/>
            </a:pPr>
            <a:r>
              <a:rPr lang="vi-VN" sz="2400" b="1" dirty="0">
                <a:solidFill>
                  <a:srgbClr val="FF6600"/>
                </a:solidFill>
              </a:rPr>
              <a:t>Điều khiển động cơ Servo và DC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744B67-9B8A-4095-90C1-1735DB5C1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173" y="287806"/>
            <a:ext cx="3187700" cy="12238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BB7F5A-C48C-401D-ACCC-A7559A7B6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0939" y="991343"/>
            <a:ext cx="2176461" cy="5364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5509900-4A15-4054-A4F5-58D233251437}"/>
              </a:ext>
            </a:extLst>
          </p:cNvPr>
          <p:cNvSpPr/>
          <p:nvPr/>
        </p:nvSpPr>
        <p:spPr>
          <a:xfrm>
            <a:off x="753093" y="2939808"/>
            <a:ext cx="94462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000" dirty="0">
                <a:latin typeface="+mn-lt"/>
                <a:cs typeface="Consolas" panose="020B0609020204030204" pitchFamily="49" charset="0"/>
              </a:rPr>
              <a:t>Khai báo thư viện </a:t>
            </a:r>
            <a:endParaRPr lang="en-US" sz="2000" dirty="0">
              <a:latin typeface="+mn-lt"/>
              <a:cs typeface="Consolas" panose="020B0609020204030204" pitchFamily="49" charset="0"/>
            </a:endParaRPr>
          </a:p>
          <a:p>
            <a:r>
              <a:rPr lang="vi-VN" sz="2000" dirty="0">
                <a:solidFill>
                  <a:srgbClr val="804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&lt;Wire.h&gt; </a:t>
            </a:r>
            <a:r>
              <a:rPr lang="vi-VN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//thư viện I2c của Arduino, do PCA9685 sử dụng chuẩn giao tiếp i2c nên thư viện này bắt buộc phải khai báo </a:t>
            </a:r>
            <a:r>
              <a:rPr lang="vi-VN" sz="2000" dirty="0">
                <a:solidFill>
                  <a:srgbClr val="804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&lt;Adafruit_PWMServoDriver.h&gt; </a:t>
            </a:r>
            <a:r>
              <a:rPr lang="vi-VN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thư viện PCA9685</a:t>
            </a:r>
            <a:endParaRPr lang="en-US" sz="2000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vi-VN" sz="2000" dirty="0">
                <a:latin typeface="+mn-lt"/>
                <a:cs typeface="Consolas" panose="020B0609020204030204" pitchFamily="49" charset="0"/>
              </a:rPr>
              <a:t>K</a:t>
            </a:r>
            <a:r>
              <a:rPr lang="en-US" sz="2000" dirty="0" err="1">
                <a:latin typeface="+mn-lt"/>
                <a:cs typeface="Consolas" panose="020B0609020204030204" pitchFamily="49" charset="0"/>
              </a:rPr>
              <a:t>hởi</a:t>
            </a:r>
            <a:r>
              <a:rPr lang="en-US" sz="2000" dirty="0">
                <a:latin typeface="+mn-lt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+mn-lt"/>
                <a:cs typeface="Consolas" panose="020B0609020204030204" pitchFamily="49" charset="0"/>
              </a:rPr>
              <a:t>tạo</a:t>
            </a:r>
            <a:r>
              <a:rPr lang="en-US" sz="2000" dirty="0">
                <a:latin typeface="+mn-lt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+mn-lt"/>
                <a:cs typeface="Consolas" panose="020B0609020204030204" pitchFamily="49" charset="0"/>
              </a:rPr>
              <a:t>clas</a:t>
            </a:r>
            <a:r>
              <a:rPr lang="en-US" sz="2000" dirty="0">
                <a:latin typeface="+mn-lt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+mn-lt"/>
                <a:cs typeface="Consolas" panose="020B0609020204030204" pitchFamily="49" charset="0"/>
              </a:rPr>
              <a:t>của</a:t>
            </a:r>
            <a:r>
              <a:rPr lang="en-US" sz="2000" dirty="0">
                <a:latin typeface="+mn-lt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+mn-lt"/>
                <a:cs typeface="Consolas" panose="020B0609020204030204" pitchFamily="49" charset="0"/>
              </a:rPr>
              <a:t>thư</a:t>
            </a:r>
            <a:r>
              <a:rPr lang="en-US" sz="2000" dirty="0">
                <a:latin typeface="+mn-lt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+mn-lt"/>
                <a:cs typeface="Consolas" panose="020B0609020204030204" pitchFamily="49" charset="0"/>
              </a:rPr>
              <a:t>viện</a:t>
            </a:r>
            <a:r>
              <a:rPr lang="en-US" sz="2000" dirty="0">
                <a:latin typeface="+mn-lt"/>
                <a:cs typeface="Consolas" panose="020B0609020204030204" pitchFamily="49" charset="0"/>
              </a:rPr>
              <a:t> với </a:t>
            </a:r>
            <a:r>
              <a:rPr lang="en-US" sz="2000" dirty="0" err="1">
                <a:latin typeface="+mn-lt"/>
                <a:cs typeface="Consolas" panose="020B0609020204030204" pitchFamily="49" charset="0"/>
              </a:rPr>
              <a:t>địa</a:t>
            </a:r>
            <a:r>
              <a:rPr lang="en-US" sz="2000" dirty="0">
                <a:latin typeface="+mn-lt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+mn-lt"/>
                <a:cs typeface="Consolas" panose="020B0609020204030204" pitchFamily="49" charset="0"/>
              </a:rPr>
              <a:t>chỉ</a:t>
            </a:r>
            <a:r>
              <a:rPr lang="en-US" sz="2000" dirty="0">
                <a:latin typeface="+mn-lt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+mn-lt"/>
                <a:cs typeface="Consolas" panose="020B0609020204030204" pitchFamily="49" charset="0"/>
              </a:rPr>
              <a:t>gốc</a:t>
            </a:r>
            <a:endParaRPr lang="en-US" sz="2000" dirty="0">
              <a:latin typeface="+mn-lt"/>
              <a:cs typeface="Consolas" panose="020B0609020204030204" pitchFamily="49" charset="0"/>
            </a:endParaRPr>
          </a:p>
          <a:p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Adafruit_PWMServoDriver pwm 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 Adafruit_PWMServoDriver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vi-VN" sz="2000" dirty="0">
                <a:latin typeface="+mn-lt"/>
                <a:cs typeface="Consolas" panose="020B0609020204030204" pitchFamily="49" charset="0"/>
              </a:rPr>
              <a:t>Hoặc</a:t>
            </a:r>
            <a:r>
              <a:rPr lang="en-US" sz="2000" dirty="0">
                <a:latin typeface="+mn-lt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+mn-lt"/>
                <a:cs typeface="Consolas" panose="020B0609020204030204" pitchFamily="49" charset="0"/>
              </a:rPr>
              <a:t>khởi</a:t>
            </a:r>
            <a:r>
              <a:rPr lang="en-US" sz="2000" dirty="0">
                <a:latin typeface="+mn-lt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+mn-lt"/>
                <a:cs typeface="Consolas" panose="020B0609020204030204" pitchFamily="49" charset="0"/>
              </a:rPr>
              <a:t>tạo</a:t>
            </a:r>
            <a:r>
              <a:rPr lang="en-US" sz="2000" dirty="0">
                <a:latin typeface="+mn-lt"/>
                <a:cs typeface="Consolas" panose="020B0609020204030204" pitchFamily="49" charset="0"/>
              </a:rPr>
              <a:t> với </a:t>
            </a:r>
            <a:r>
              <a:rPr lang="en-US" sz="2000" dirty="0" err="1">
                <a:latin typeface="+mn-lt"/>
                <a:cs typeface="Consolas" panose="020B0609020204030204" pitchFamily="49" charset="0"/>
              </a:rPr>
              <a:t>địa</a:t>
            </a:r>
            <a:r>
              <a:rPr lang="en-US" sz="2000" dirty="0">
                <a:latin typeface="+mn-lt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+mn-lt"/>
                <a:cs typeface="Consolas" panose="020B0609020204030204" pitchFamily="49" charset="0"/>
              </a:rPr>
              <a:t>chỉ</a:t>
            </a:r>
            <a:r>
              <a:rPr lang="en-US" sz="2000" dirty="0">
                <a:latin typeface="+mn-lt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+mn-lt"/>
                <a:cs typeface="Consolas" panose="020B0609020204030204" pitchFamily="49" charset="0"/>
              </a:rPr>
              <a:t>tùy</a:t>
            </a:r>
            <a:r>
              <a:rPr lang="en-US" sz="2000" dirty="0">
                <a:latin typeface="+mn-lt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+mn-lt"/>
                <a:cs typeface="Consolas" panose="020B0609020204030204" pitchFamily="49" charset="0"/>
              </a:rPr>
              <a:t>biến</a:t>
            </a:r>
            <a:r>
              <a:rPr lang="en-US" sz="2000" dirty="0">
                <a:latin typeface="+mn-lt"/>
                <a:cs typeface="Consolas" panose="020B0609020204030204" pitchFamily="49" charset="0"/>
              </a:rPr>
              <a:t>, </a:t>
            </a:r>
            <a:r>
              <a:rPr lang="en-US" sz="2000" dirty="0" err="1">
                <a:latin typeface="+mn-lt"/>
                <a:cs typeface="Consolas" panose="020B0609020204030204" pitchFamily="49" charset="0"/>
              </a:rPr>
              <a:t>kết</a:t>
            </a:r>
            <a:r>
              <a:rPr lang="en-US" sz="2000" dirty="0">
                <a:latin typeface="+mn-lt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+mn-lt"/>
                <a:cs typeface="Consolas" panose="020B0609020204030204" pitchFamily="49" charset="0"/>
              </a:rPr>
              <a:t>nối</a:t>
            </a:r>
            <a:r>
              <a:rPr lang="en-US" sz="2000" dirty="0">
                <a:latin typeface="+mn-lt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+mn-lt"/>
                <a:cs typeface="Consolas" panose="020B0609020204030204" pitchFamily="49" charset="0"/>
              </a:rPr>
              <a:t>nhiều</a:t>
            </a:r>
            <a:r>
              <a:rPr lang="en-US" sz="2000" dirty="0">
                <a:latin typeface="+mn-lt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+mn-lt"/>
                <a:cs typeface="Consolas" panose="020B0609020204030204" pitchFamily="49" charset="0"/>
              </a:rPr>
              <a:t>mạch</a:t>
            </a:r>
            <a:endParaRPr lang="en-US" sz="2000" dirty="0">
              <a:latin typeface="+mn-lt"/>
              <a:cs typeface="Consolas" panose="020B0609020204030204" pitchFamily="49" charset="0"/>
            </a:endParaRPr>
          </a:p>
          <a:p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Adafruit_PWMServoDriver pwm1 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 Adafruit_PWMServoDriver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vi-VN" sz="2000" dirty="0">
                <a:solidFill>
                  <a:srgbClr val="FF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0x70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 Adafruit_PWMServoDriver pwm2 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 Adafruit_PWMServoDriver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vi-VN" sz="2000" dirty="0">
                <a:solidFill>
                  <a:srgbClr val="FF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0x71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5116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5" name="Google Shape;635;p41"/>
          <p:cNvCxnSpPr>
            <a:cxnSpLocks/>
          </p:cNvCxnSpPr>
          <p:nvPr/>
        </p:nvCxnSpPr>
        <p:spPr>
          <a:xfrm>
            <a:off x="584950" y="2389964"/>
            <a:ext cx="1341289" cy="0"/>
          </a:xfrm>
          <a:prstGeom prst="straightConnector1">
            <a:avLst/>
          </a:prstGeom>
          <a:noFill/>
          <a:ln w="76200" cap="flat" cmpd="sng">
            <a:solidFill>
              <a:srgbClr val="ED5112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652" name="Google Shape;652;p41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91909" y="33926"/>
            <a:ext cx="6677469" cy="210924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1"/>
          <p:cNvSpPr txBox="1"/>
          <p:nvPr/>
        </p:nvSpPr>
        <p:spPr>
          <a:xfrm>
            <a:off x="596313" y="830568"/>
            <a:ext cx="7304033" cy="53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0C0C0C"/>
              </a:buClr>
              <a:buSzPts val="2800"/>
            </a:pPr>
            <a:r>
              <a:rPr lang="pt-BR" sz="2800" b="1" dirty="0">
                <a:solidFill>
                  <a:srgbClr val="0C0C0C"/>
                </a:solidFill>
              </a:rPr>
              <a:t>Bắt đầu với MakerBot BANHMI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2A6C16-3042-43B9-AD2A-F39D7959A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120"/>
          <a:stretch/>
        </p:blipFill>
        <p:spPr bwMode="auto">
          <a:xfrm>
            <a:off x="10890517" y="196443"/>
            <a:ext cx="869146" cy="9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4" name="Google Shape;634;p41"/>
          <p:cNvSpPr txBox="1"/>
          <p:nvPr/>
        </p:nvSpPr>
        <p:spPr>
          <a:xfrm>
            <a:off x="514389" y="1794577"/>
            <a:ext cx="6895403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FF6600"/>
              </a:buClr>
              <a:buSzPts val="2400"/>
            </a:pPr>
            <a:r>
              <a:rPr lang="vi-VN" sz="2400" b="1" dirty="0">
                <a:solidFill>
                  <a:srgbClr val="FF6600"/>
                </a:solidFill>
              </a:rPr>
              <a:t>Điều khiển động cơ Servo và DC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744B67-9B8A-4095-90C1-1735DB5C1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173" y="287806"/>
            <a:ext cx="3187700" cy="12238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BB7F5A-C48C-401D-ACCC-A7559A7B6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0939" y="991343"/>
            <a:ext cx="2176461" cy="5364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DBBF62-1602-42E3-87D5-3565D33AB714}"/>
              </a:ext>
            </a:extLst>
          </p:cNvPr>
          <p:cNvSpPr/>
          <p:nvPr/>
        </p:nvSpPr>
        <p:spPr>
          <a:xfrm>
            <a:off x="821789" y="2697031"/>
            <a:ext cx="1218301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Khởi tạo trong hàm setup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pwm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begin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vi-VN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//khởi tạo PCA9685 </a:t>
            </a:r>
            <a:endParaRPr lang="en-US" sz="2000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pwm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setOscillatorFrequency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vi-VN" sz="2000" dirty="0">
                <a:solidFill>
                  <a:srgbClr val="FF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27000000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vi-VN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cài đặt tần số giao động 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pwm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setPWMFreq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FF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50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vi-VN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cài đặt tần số PWM //tần số PWM được cài đặt từ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24</a:t>
            </a:r>
            <a:r>
              <a:rPr lang="vi-VN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-1600 HZ, tần số này được cài đặt tùy thuộc vào nhu cầu xử dụng </a:t>
            </a:r>
            <a:endParaRPr lang="en-US" sz="2000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Đ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ể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điều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khiển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đ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ư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ợc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cả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servo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và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động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c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ơ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DC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cùng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nhau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 tần số PWM điều khiển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đ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ư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ợc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cài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đặt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trong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khoảng</a:t>
            </a:r>
            <a:r>
              <a:rPr lang="vi-VN" sz="2000" dirty="0">
                <a:solidFill>
                  <a:srgbClr val="FF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50</a:t>
            </a:r>
            <a:r>
              <a:rPr lang="en-US" sz="2000" dirty="0">
                <a:solidFill>
                  <a:srgbClr val="FF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-60</a:t>
            </a:r>
            <a:r>
              <a:rPr lang="vi-VN" sz="2000" dirty="0">
                <a:solidFill>
                  <a:srgbClr val="FF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Hz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 Khởi tạo trong hàm setup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Wire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setClock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vi-VN" sz="2000" dirty="0">
                <a:solidFill>
                  <a:srgbClr val="FF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400000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vi-VN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cài đặt tốc độ giao tiếp i2c ở tốc độ cao nhất(400 Mhz) , hàm này có thể bỏ qua nếu gặp lỗi hoặc không có nhu cầu tử dụng I2c tốc độ cao </a:t>
            </a:r>
            <a:endParaRPr lang="vi-VN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83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5" name="Google Shape;635;p41"/>
          <p:cNvCxnSpPr>
            <a:cxnSpLocks/>
          </p:cNvCxnSpPr>
          <p:nvPr/>
        </p:nvCxnSpPr>
        <p:spPr>
          <a:xfrm>
            <a:off x="584950" y="2389964"/>
            <a:ext cx="1341289" cy="0"/>
          </a:xfrm>
          <a:prstGeom prst="straightConnector1">
            <a:avLst/>
          </a:prstGeom>
          <a:noFill/>
          <a:ln w="76200" cap="flat" cmpd="sng">
            <a:solidFill>
              <a:srgbClr val="ED5112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652" name="Google Shape;652;p41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91909" y="33926"/>
            <a:ext cx="6677469" cy="210924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1"/>
          <p:cNvSpPr txBox="1"/>
          <p:nvPr/>
        </p:nvSpPr>
        <p:spPr>
          <a:xfrm>
            <a:off x="596313" y="830568"/>
            <a:ext cx="7304033" cy="53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0C0C0C"/>
              </a:buClr>
              <a:buSzPts val="2800"/>
            </a:pPr>
            <a:r>
              <a:rPr lang="pt-BR" sz="2800" b="1" dirty="0">
                <a:solidFill>
                  <a:srgbClr val="0C0C0C"/>
                </a:solidFill>
              </a:rPr>
              <a:t>Bắt đầu với MakerBot BANHMI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2A6C16-3042-43B9-AD2A-F39D7959A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120"/>
          <a:stretch/>
        </p:blipFill>
        <p:spPr bwMode="auto">
          <a:xfrm>
            <a:off x="10890517" y="196443"/>
            <a:ext cx="869146" cy="9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4" name="Google Shape;634;p41"/>
          <p:cNvSpPr txBox="1"/>
          <p:nvPr/>
        </p:nvSpPr>
        <p:spPr>
          <a:xfrm>
            <a:off x="514389" y="1794577"/>
            <a:ext cx="6895403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FF6600"/>
              </a:buClr>
              <a:buSzPts val="2400"/>
            </a:pPr>
            <a:r>
              <a:rPr lang="vi-VN" sz="2400" b="1" dirty="0">
                <a:solidFill>
                  <a:srgbClr val="FF6600"/>
                </a:solidFill>
              </a:rPr>
              <a:t>Điều khiển động cơ Servo và DC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744B67-9B8A-4095-90C1-1735DB5C1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173" y="287806"/>
            <a:ext cx="3187700" cy="12238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BB7F5A-C48C-401D-ACCC-A7559A7B6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0939" y="991343"/>
            <a:ext cx="2176461" cy="5364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DBBF62-1602-42E3-87D5-3565D33AB714}"/>
              </a:ext>
            </a:extLst>
          </p:cNvPr>
          <p:cNvSpPr/>
          <p:nvPr/>
        </p:nvSpPr>
        <p:spPr>
          <a:xfrm>
            <a:off x="889667" y="2703282"/>
            <a:ext cx="1218301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latin typeface="+mj-lt"/>
                <a:cs typeface="Consolas" panose="020B0609020204030204" pitchFamily="49" charset="0"/>
              </a:rPr>
              <a:t>Cấu</a:t>
            </a:r>
            <a:r>
              <a:rPr lang="en-US" sz="2000" b="1" dirty="0">
                <a:latin typeface="+mj-lt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latin typeface="+mj-lt"/>
                <a:cs typeface="Consolas" panose="020B0609020204030204" pitchFamily="49" charset="0"/>
              </a:rPr>
              <a:t>trúc</a:t>
            </a:r>
            <a:r>
              <a:rPr lang="en-US" sz="2000" b="1" dirty="0">
                <a:latin typeface="+mj-lt"/>
                <a:cs typeface="Consolas" panose="020B0609020204030204" pitchFamily="49" charset="0"/>
              </a:rPr>
              <a:t> </a:t>
            </a:r>
            <a:r>
              <a:rPr lang="vi-VN" sz="2000" b="1" dirty="0">
                <a:latin typeface="+mn-lt"/>
                <a:cs typeface="Consolas" panose="020B0609020204030204" pitchFamily="49" charset="0"/>
              </a:rPr>
              <a:t>Hàm băm xung PWM</a:t>
            </a:r>
            <a:endParaRPr lang="en-US" sz="2000" b="1" dirty="0">
              <a:latin typeface="+mn-lt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948D595-6078-415F-B245-34C2CB5EBA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517314"/>
              </p:ext>
            </p:extLst>
          </p:nvPr>
        </p:nvGraphicFramePr>
        <p:xfrm>
          <a:off x="1452619" y="3387683"/>
          <a:ext cx="10099562" cy="149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9623">
                  <a:extLst>
                    <a:ext uri="{9D8B030D-6E8A-4147-A177-3AD203B41FA5}">
                      <a16:colId xmlns:a16="http://schemas.microsoft.com/office/drawing/2014/main" val="3163875583"/>
                    </a:ext>
                  </a:extLst>
                </a:gridCol>
                <a:gridCol w="1758462">
                  <a:extLst>
                    <a:ext uri="{9D8B030D-6E8A-4147-A177-3AD203B41FA5}">
                      <a16:colId xmlns:a16="http://schemas.microsoft.com/office/drawing/2014/main" val="257425021"/>
                    </a:ext>
                  </a:extLst>
                </a:gridCol>
                <a:gridCol w="2096086">
                  <a:extLst>
                    <a:ext uri="{9D8B030D-6E8A-4147-A177-3AD203B41FA5}">
                      <a16:colId xmlns:a16="http://schemas.microsoft.com/office/drawing/2014/main" val="951923790"/>
                    </a:ext>
                  </a:extLst>
                </a:gridCol>
                <a:gridCol w="2191955">
                  <a:extLst>
                    <a:ext uri="{9D8B030D-6E8A-4147-A177-3AD203B41FA5}">
                      <a16:colId xmlns:a16="http://schemas.microsoft.com/office/drawing/2014/main" val="2473962227"/>
                    </a:ext>
                  </a:extLst>
                </a:gridCol>
                <a:gridCol w="2253436">
                  <a:extLst>
                    <a:ext uri="{9D8B030D-6E8A-4147-A177-3AD203B41FA5}">
                      <a16:colId xmlns:a16="http://schemas.microsoft.com/office/drawing/2014/main" val="27521544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Tên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Đối</a:t>
                      </a:r>
                      <a:r>
                        <a:rPr lang="en-US" sz="2000" dirty="0"/>
                        <a:t> t</a:t>
                      </a:r>
                      <a:r>
                        <a:rPr lang="vi-VN" sz="2000" dirty="0"/>
                        <a:t>ư</a:t>
                      </a:r>
                      <a:r>
                        <a:rPr lang="en-US" sz="2000" dirty="0" err="1"/>
                        <a:t>ợng</a:t>
                      </a:r>
                      <a:r>
                        <a:rPr lang="en-US" sz="2000" dirty="0"/>
                        <a:t> 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Tham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số</a:t>
                      </a:r>
                      <a:endParaRPr 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697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vi-VN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pwm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b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setPWM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Kênh</a:t>
                      </a:r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PWM </a:t>
                      </a:r>
                      <a:r>
                        <a:rPr lang="en-US" sz="2000" b="1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số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Tọa</a:t>
                      </a:r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1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độ</a:t>
                      </a:r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1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bật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(0-4096)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  <a:r>
                        <a:rPr lang="vi-VN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ọa độ tắt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(0-4096)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200249"/>
                  </a:ext>
                </a:extLst>
              </a:tr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pwm</a:t>
                      </a:r>
                      <a:r>
                        <a:rPr lang="vi-VN" sz="2000" b="1" dirty="0">
                          <a:solidFill>
                            <a:srgbClr val="00008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vi-VN" sz="20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setPWM</a:t>
                      </a:r>
                      <a:r>
                        <a:rPr lang="vi-VN" sz="2000" b="1" dirty="0">
                          <a:solidFill>
                            <a:srgbClr val="00008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lang="vi-VN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kênh PWM</a:t>
                      </a:r>
                      <a:r>
                        <a:rPr lang="vi-VN" sz="2000" b="1" dirty="0">
                          <a:solidFill>
                            <a:srgbClr val="00008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</a:t>
                      </a:r>
                      <a:r>
                        <a:rPr lang="vi-VN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tọa</a:t>
                      </a:r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độ</a:t>
                      </a:r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vi-VN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bật</a:t>
                      </a:r>
                      <a:r>
                        <a:rPr lang="vi-VN" sz="2000" b="1" dirty="0">
                          <a:solidFill>
                            <a:srgbClr val="00008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</a:t>
                      </a:r>
                      <a:r>
                        <a:rPr lang="vi-VN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tọa</a:t>
                      </a:r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độ</a:t>
                      </a:r>
                      <a:r>
                        <a:rPr lang="vi-VN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tắt</a:t>
                      </a:r>
                      <a:r>
                        <a:rPr lang="vi-VN" sz="2000" b="1" dirty="0">
                          <a:solidFill>
                            <a:srgbClr val="00008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  <a:r>
                        <a:rPr lang="vi-VN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endParaRPr 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907699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52FB16AF-1853-464F-889D-D96ED7F3BE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9633" y="4984208"/>
            <a:ext cx="6291854" cy="413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33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5" name="Google Shape;635;p41"/>
          <p:cNvCxnSpPr>
            <a:cxnSpLocks/>
          </p:cNvCxnSpPr>
          <p:nvPr/>
        </p:nvCxnSpPr>
        <p:spPr>
          <a:xfrm>
            <a:off x="584950" y="2389964"/>
            <a:ext cx="1341289" cy="0"/>
          </a:xfrm>
          <a:prstGeom prst="straightConnector1">
            <a:avLst/>
          </a:prstGeom>
          <a:noFill/>
          <a:ln w="76200" cap="flat" cmpd="sng">
            <a:solidFill>
              <a:srgbClr val="ED5112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652" name="Google Shape;652;p41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91909" y="33926"/>
            <a:ext cx="6677469" cy="210924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1"/>
          <p:cNvSpPr txBox="1"/>
          <p:nvPr/>
        </p:nvSpPr>
        <p:spPr>
          <a:xfrm>
            <a:off x="596313" y="830568"/>
            <a:ext cx="7304033" cy="53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0C0C0C"/>
              </a:buClr>
              <a:buSzPts val="2800"/>
            </a:pPr>
            <a:r>
              <a:rPr lang="pt-BR" sz="2800" b="1" dirty="0">
                <a:solidFill>
                  <a:srgbClr val="0C0C0C"/>
                </a:solidFill>
              </a:rPr>
              <a:t>Bắt đầu với MakerBot BANHMI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2A6C16-3042-43B9-AD2A-F39D7959A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120"/>
          <a:stretch/>
        </p:blipFill>
        <p:spPr bwMode="auto">
          <a:xfrm>
            <a:off x="10890517" y="196443"/>
            <a:ext cx="869146" cy="9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4" name="Google Shape;634;p41"/>
          <p:cNvSpPr txBox="1"/>
          <p:nvPr/>
        </p:nvSpPr>
        <p:spPr>
          <a:xfrm>
            <a:off x="514389" y="1794577"/>
            <a:ext cx="6895403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FF6600"/>
              </a:buClr>
              <a:buSzPts val="2400"/>
            </a:pPr>
            <a:r>
              <a:rPr lang="vi-VN" sz="2400" b="1" dirty="0">
                <a:solidFill>
                  <a:srgbClr val="FF6600"/>
                </a:solidFill>
              </a:rPr>
              <a:t>Điều khiển động cơ Servo và DC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744B67-9B8A-4095-90C1-1735DB5C1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173" y="287806"/>
            <a:ext cx="3187700" cy="12238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BB7F5A-C48C-401D-ACCC-A7559A7B6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0939" y="991343"/>
            <a:ext cx="2176461" cy="5364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DBBF62-1602-42E3-87D5-3565D33AB714}"/>
              </a:ext>
            </a:extLst>
          </p:cNvPr>
          <p:cNvSpPr/>
          <p:nvPr/>
        </p:nvSpPr>
        <p:spPr>
          <a:xfrm>
            <a:off x="889666" y="2703282"/>
            <a:ext cx="1119448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latin typeface="+mj-lt"/>
                <a:cs typeface="Consolas" panose="020B0609020204030204" pitchFamily="49" charset="0"/>
              </a:rPr>
              <a:t>Cấu</a:t>
            </a:r>
            <a:r>
              <a:rPr lang="en-US" sz="2000" b="1" dirty="0">
                <a:latin typeface="+mj-lt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latin typeface="+mj-lt"/>
                <a:cs typeface="Consolas" panose="020B0609020204030204" pitchFamily="49" charset="0"/>
              </a:rPr>
              <a:t>trúc</a:t>
            </a:r>
            <a:r>
              <a:rPr lang="en-US" sz="2000" b="1" dirty="0">
                <a:latin typeface="+mj-lt"/>
                <a:cs typeface="Consolas" panose="020B0609020204030204" pitchFamily="49" charset="0"/>
              </a:rPr>
              <a:t> </a:t>
            </a:r>
            <a:r>
              <a:rPr lang="vi-VN" sz="2000" b="1" dirty="0">
                <a:latin typeface="+mn-lt"/>
                <a:cs typeface="Consolas" panose="020B0609020204030204" pitchFamily="49" charset="0"/>
              </a:rPr>
              <a:t>Hàm băm xung PWM</a:t>
            </a:r>
            <a:endParaRPr lang="en-US" sz="2000" b="1" dirty="0">
              <a:latin typeface="+mn-lt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pwm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vi-VN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setPWM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kênh PWM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toa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độ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bật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toa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độ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tắt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vi-VN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//kênh PWM, kênh đầu ra có thế xem hình ở đầu slide và điền vào số kênh muốn điều khiển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trong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khoảng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0-15</a:t>
            </a:r>
          </a:p>
          <a:p>
            <a:r>
              <a:rPr lang="vi-VN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//toa độ trị bật,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tọa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đổ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điểm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bắt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đầu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nâng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mức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logic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lên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cao</a:t>
            </a:r>
            <a:r>
              <a:rPr lang="vi-VN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0-4095 (2^12) </a:t>
            </a:r>
            <a:endParaRPr lang="en-US" sz="2000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vi-VN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//giá trị bật quyết định tốc độ của động cơ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(duty cycle)</a:t>
            </a:r>
            <a:r>
              <a:rPr lang="vi-VN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toa độ trị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bắt</a:t>
            </a:r>
            <a:r>
              <a:rPr lang="vi-VN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tọa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đổ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điểm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kết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thúc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hạ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nâng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mức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logic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xuống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thấp</a:t>
            </a:r>
            <a:endParaRPr lang="vi-VN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543B3C-30BB-47C2-9D61-46BEC15516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6825" y="5325091"/>
            <a:ext cx="5841688" cy="384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9443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5" name="Google Shape;635;p41"/>
          <p:cNvCxnSpPr>
            <a:cxnSpLocks/>
          </p:cNvCxnSpPr>
          <p:nvPr/>
        </p:nvCxnSpPr>
        <p:spPr>
          <a:xfrm>
            <a:off x="584950" y="2389964"/>
            <a:ext cx="1341289" cy="0"/>
          </a:xfrm>
          <a:prstGeom prst="straightConnector1">
            <a:avLst/>
          </a:prstGeom>
          <a:noFill/>
          <a:ln w="76200" cap="flat" cmpd="sng">
            <a:solidFill>
              <a:srgbClr val="ED5112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652" name="Google Shape;652;p41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91909" y="33926"/>
            <a:ext cx="6677469" cy="210924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1"/>
          <p:cNvSpPr txBox="1"/>
          <p:nvPr/>
        </p:nvSpPr>
        <p:spPr>
          <a:xfrm>
            <a:off x="596313" y="830568"/>
            <a:ext cx="7304033" cy="53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0C0C0C"/>
              </a:buClr>
              <a:buSzPts val="2800"/>
            </a:pPr>
            <a:r>
              <a:rPr lang="pt-BR" sz="2800" b="1" dirty="0">
                <a:solidFill>
                  <a:srgbClr val="0C0C0C"/>
                </a:solidFill>
              </a:rPr>
              <a:t>Bắt đầu với MakerBot BANHMI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2A6C16-3042-43B9-AD2A-F39D7959A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120"/>
          <a:stretch/>
        </p:blipFill>
        <p:spPr bwMode="auto">
          <a:xfrm>
            <a:off x="10890517" y="196443"/>
            <a:ext cx="869146" cy="9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4" name="Google Shape;634;p41"/>
          <p:cNvSpPr txBox="1"/>
          <p:nvPr/>
        </p:nvSpPr>
        <p:spPr>
          <a:xfrm>
            <a:off x="514389" y="1794577"/>
            <a:ext cx="6895403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FF6600"/>
              </a:buClr>
              <a:buSzPts val="2400"/>
            </a:pPr>
            <a:r>
              <a:rPr lang="vi-VN" sz="2400" b="1" dirty="0">
                <a:solidFill>
                  <a:srgbClr val="FF6600"/>
                </a:solidFill>
              </a:rPr>
              <a:t>Điều khiển động cơ Servo và DC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744B67-9B8A-4095-90C1-1735DB5C1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173" y="287806"/>
            <a:ext cx="3187700" cy="12238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BB7F5A-C48C-401D-ACCC-A7559A7B6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0939" y="991343"/>
            <a:ext cx="2176461" cy="5364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DBBF62-1602-42E3-87D5-3565D33AB714}"/>
              </a:ext>
            </a:extLst>
          </p:cNvPr>
          <p:cNvSpPr/>
          <p:nvPr/>
        </p:nvSpPr>
        <p:spPr>
          <a:xfrm>
            <a:off x="889666" y="2703282"/>
            <a:ext cx="1119448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latin typeface="+mj-lt"/>
                <a:cs typeface="Consolas" panose="020B0609020204030204" pitchFamily="49" charset="0"/>
              </a:rPr>
              <a:t>Cấu</a:t>
            </a:r>
            <a:r>
              <a:rPr lang="en-US" sz="2000" b="1" dirty="0">
                <a:latin typeface="+mj-lt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latin typeface="+mj-lt"/>
                <a:cs typeface="Consolas" panose="020B0609020204030204" pitchFamily="49" charset="0"/>
              </a:rPr>
              <a:t>trúc</a:t>
            </a:r>
            <a:r>
              <a:rPr lang="en-US" sz="2000" b="1" dirty="0">
                <a:latin typeface="+mj-lt"/>
                <a:cs typeface="Consolas" panose="020B0609020204030204" pitchFamily="49" charset="0"/>
              </a:rPr>
              <a:t> </a:t>
            </a:r>
            <a:r>
              <a:rPr lang="vi-VN" sz="2000" b="1" dirty="0">
                <a:latin typeface="+mn-lt"/>
                <a:cs typeface="Consolas" panose="020B0609020204030204" pitchFamily="49" charset="0"/>
              </a:rPr>
              <a:t>Hàm băm xung PWM</a:t>
            </a:r>
            <a:endParaRPr lang="en-US" sz="2000" b="1" dirty="0">
              <a:latin typeface="+mn-lt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Ví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dụ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so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sánh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với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hàm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/>
              <a:t>analogWrite</a:t>
            </a:r>
            <a:r>
              <a:rPr lang="en-US" sz="2000" b="1" dirty="0"/>
              <a:t>()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pwm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vi-VN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setPWM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13 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255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chọn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chân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số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13,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giá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trị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pwm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255</a:t>
            </a:r>
          </a:p>
          <a:p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tương</a:t>
            </a:r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đ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ư</a:t>
            </a:r>
            <a:r>
              <a:rPr lang="en-US" sz="2000" b="1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ơng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analogWrite(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13 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255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Hoặc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pwm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vi-VN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setPWM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13 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chọn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chân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số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13,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giá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trị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pwm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</a:t>
            </a:r>
          </a:p>
          <a:p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tương</a:t>
            </a:r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đ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ư</a:t>
            </a:r>
            <a:r>
              <a:rPr lang="en-US" sz="2000" b="1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ơng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analogWrite(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13 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0428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5" name="Google Shape;635;p41"/>
          <p:cNvCxnSpPr>
            <a:cxnSpLocks/>
          </p:cNvCxnSpPr>
          <p:nvPr/>
        </p:nvCxnSpPr>
        <p:spPr>
          <a:xfrm>
            <a:off x="584950" y="2389964"/>
            <a:ext cx="1341289" cy="0"/>
          </a:xfrm>
          <a:prstGeom prst="straightConnector1">
            <a:avLst/>
          </a:prstGeom>
          <a:noFill/>
          <a:ln w="76200" cap="flat" cmpd="sng">
            <a:solidFill>
              <a:srgbClr val="ED5112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652" name="Google Shape;652;p41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91909" y="33926"/>
            <a:ext cx="6677469" cy="210924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1"/>
          <p:cNvSpPr txBox="1"/>
          <p:nvPr/>
        </p:nvSpPr>
        <p:spPr>
          <a:xfrm>
            <a:off x="596313" y="830568"/>
            <a:ext cx="7304033" cy="53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0C0C0C"/>
              </a:buClr>
              <a:buSzPts val="2800"/>
            </a:pPr>
            <a:r>
              <a:rPr lang="pt-BR" sz="2800" b="1" dirty="0">
                <a:solidFill>
                  <a:srgbClr val="0C0C0C"/>
                </a:solidFill>
              </a:rPr>
              <a:t>Bắt đầu với MakerBot BANHMI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2A6C16-3042-43B9-AD2A-F39D7959A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120"/>
          <a:stretch/>
        </p:blipFill>
        <p:spPr bwMode="auto">
          <a:xfrm>
            <a:off x="10890517" y="196443"/>
            <a:ext cx="869146" cy="9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4" name="Google Shape;634;p41"/>
          <p:cNvSpPr txBox="1"/>
          <p:nvPr/>
        </p:nvSpPr>
        <p:spPr>
          <a:xfrm>
            <a:off x="514389" y="1794577"/>
            <a:ext cx="6895403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FF6600"/>
              </a:buClr>
              <a:buSzPts val="2400"/>
            </a:pPr>
            <a:r>
              <a:rPr lang="vi-VN" sz="2400" b="1" dirty="0">
                <a:solidFill>
                  <a:srgbClr val="FF6600"/>
                </a:solidFill>
              </a:rPr>
              <a:t>Điều khiển động cơ Servo và DC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744B67-9B8A-4095-90C1-1735DB5C1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173" y="287806"/>
            <a:ext cx="3187700" cy="12238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BB7F5A-C48C-401D-ACCC-A7559A7B6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0939" y="991343"/>
            <a:ext cx="2176461" cy="5364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DBBF62-1602-42E3-87D5-3565D33AB714}"/>
              </a:ext>
            </a:extLst>
          </p:cNvPr>
          <p:cNvSpPr/>
          <p:nvPr/>
        </p:nvSpPr>
        <p:spPr>
          <a:xfrm>
            <a:off x="821789" y="2697031"/>
            <a:ext cx="1218301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i="1" dirty="0" err="1">
                <a:latin typeface="+mn-lt"/>
                <a:cs typeface="Consolas" panose="020B0609020204030204" pitchFamily="49" charset="0"/>
              </a:rPr>
              <a:t>Điều</a:t>
            </a:r>
            <a:r>
              <a:rPr lang="en-US" sz="2200" b="1" i="1" dirty="0">
                <a:latin typeface="+mn-lt"/>
                <a:cs typeface="Consolas" panose="020B0609020204030204" pitchFamily="49" charset="0"/>
              </a:rPr>
              <a:t> </a:t>
            </a:r>
            <a:r>
              <a:rPr lang="en-US" sz="2200" b="1" i="1" dirty="0" err="1">
                <a:latin typeface="+mn-lt"/>
                <a:cs typeface="Consolas" panose="020B0609020204030204" pitchFamily="49" charset="0"/>
              </a:rPr>
              <a:t>khiển</a:t>
            </a:r>
            <a:r>
              <a:rPr lang="en-US" sz="2200" b="1" i="1" dirty="0">
                <a:latin typeface="+mn-lt"/>
                <a:cs typeface="Consolas" panose="020B0609020204030204" pitchFamily="49" charset="0"/>
              </a:rPr>
              <a:t> </a:t>
            </a:r>
            <a:r>
              <a:rPr lang="en-US" sz="2200" b="1" i="1" dirty="0" err="1">
                <a:latin typeface="+mn-lt"/>
                <a:cs typeface="Consolas" panose="020B0609020204030204" pitchFamily="49" charset="0"/>
              </a:rPr>
              <a:t>động</a:t>
            </a:r>
            <a:r>
              <a:rPr lang="en-US" sz="2200" b="1" i="1" dirty="0">
                <a:latin typeface="+mn-lt"/>
                <a:cs typeface="Consolas" panose="020B0609020204030204" pitchFamily="49" charset="0"/>
              </a:rPr>
              <a:t> c</a:t>
            </a:r>
            <a:r>
              <a:rPr lang="vi-VN" sz="2200" b="1" i="1" dirty="0">
                <a:latin typeface="+mn-lt"/>
                <a:cs typeface="Consolas" panose="020B0609020204030204" pitchFamily="49" charset="0"/>
              </a:rPr>
              <a:t>ơ</a:t>
            </a:r>
            <a:r>
              <a:rPr lang="en-US" sz="2200" b="1" i="1" dirty="0">
                <a:latin typeface="+mn-lt"/>
                <a:cs typeface="Consolas" panose="020B0609020204030204" pitchFamily="49" charset="0"/>
              </a:rPr>
              <a:t> DC</a:t>
            </a: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vi-VN" sz="2200" dirty="0">
                <a:latin typeface="Consolas" panose="020B0609020204030204" pitchFamily="49" charset="0"/>
                <a:cs typeface="Consolas" panose="020B0609020204030204" pitchFamily="49" charset="0"/>
              </a:rPr>
              <a:t>pwm</a:t>
            </a:r>
            <a:r>
              <a:rPr lang="vi-VN" sz="22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vi-VN" sz="2200" dirty="0">
                <a:latin typeface="Consolas" panose="020B0609020204030204" pitchFamily="49" charset="0"/>
                <a:cs typeface="Consolas" panose="020B0609020204030204" pitchFamily="49" charset="0"/>
              </a:rPr>
              <a:t>setPWM</a:t>
            </a:r>
            <a:r>
              <a:rPr lang="vi-VN" sz="22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vi-VN" sz="2200" dirty="0">
                <a:latin typeface="Consolas" panose="020B0609020204030204" pitchFamily="49" charset="0"/>
                <a:cs typeface="Consolas" panose="020B0609020204030204" pitchFamily="49" charset="0"/>
              </a:rPr>
              <a:t>chan2</a:t>
            </a:r>
            <a:r>
              <a:rPr lang="vi-VN" sz="22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vi-VN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vi-VN" sz="2200" dirty="0">
                <a:solidFill>
                  <a:srgbClr val="FF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vi-VN" sz="22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vi-VN" sz="2200" dirty="0">
                <a:latin typeface="Consolas" panose="020B0609020204030204" pitchFamily="49" charset="0"/>
                <a:cs typeface="Consolas" panose="020B0609020204030204" pitchFamily="49" charset="0"/>
              </a:rPr>
              <a:t> val</a:t>
            </a:r>
            <a:r>
              <a:rPr lang="vi-VN" sz="22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vi-VN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vi-VN" sz="2200" dirty="0">
                <a:latin typeface="Consolas" panose="020B0609020204030204" pitchFamily="49" charset="0"/>
                <a:cs typeface="Consolas" panose="020B0609020204030204" pitchFamily="49" charset="0"/>
              </a:rPr>
              <a:t>pwm</a:t>
            </a:r>
            <a:r>
              <a:rPr lang="vi-VN" sz="22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vi-VN" sz="2200" dirty="0">
                <a:latin typeface="Consolas" panose="020B0609020204030204" pitchFamily="49" charset="0"/>
                <a:cs typeface="Consolas" panose="020B0609020204030204" pitchFamily="49" charset="0"/>
              </a:rPr>
              <a:t>setPWM</a:t>
            </a:r>
            <a:r>
              <a:rPr lang="vi-VN" sz="22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vi-VN" sz="2200" dirty="0">
                <a:latin typeface="Consolas" panose="020B0609020204030204" pitchFamily="49" charset="0"/>
                <a:cs typeface="Consolas" panose="020B0609020204030204" pitchFamily="49" charset="0"/>
              </a:rPr>
              <a:t>chan1</a:t>
            </a:r>
            <a:r>
              <a:rPr lang="vi-VN" sz="22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vi-VN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vi-VN" sz="2200" dirty="0">
                <a:solidFill>
                  <a:srgbClr val="FF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4096</a:t>
            </a:r>
            <a:r>
              <a:rPr lang="vi-VN" sz="22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vi-VN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vi-VN" sz="2200" dirty="0">
                <a:solidFill>
                  <a:srgbClr val="FF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vi-VN" sz="22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vi-VN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vi-VN" sz="2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//makerbot Sử dụng 2 kênh của PCA9685 , để điều khiển động cơ qua 1 chân luôn ở trạng thái tắt </a:t>
            </a:r>
            <a:endParaRPr lang="vi-VN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vi-VN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5FE637-BEFE-4E46-8FD1-3425901F99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2770" y="5352756"/>
            <a:ext cx="5725579" cy="260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422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5" name="Google Shape;635;p41"/>
          <p:cNvCxnSpPr>
            <a:cxnSpLocks/>
          </p:cNvCxnSpPr>
          <p:nvPr/>
        </p:nvCxnSpPr>
        <p:spPr>
          <a:xfrm>
            <a:off x="584950" y="2389964"/>
            <a:ext cx="1341289" cy="0"/>
          </a:xfrm>
          <a:prstGeom prst="straightConnector1">
            <a:avLst/>
          </a:prstGeom>
          <a:noFill/>
          <a:ln w="76200" cap="flat" cmpd="sng">
            <a:solidFill>
              <a:srgbClr val="ED5112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652" name="Google Shape;652;p41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91909" y="33926"/>
            <a:ext cx="6677469" cy="210924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1"/>
          <p:cNvSpPr txBox="1"/>
          <p:nvPr/>
        </p:nvSpPr>
        <p:spPr>
          <a:xfrm>
            <a:off x="596313" y="830568"/>
            <a:ext cx="7304033" cy="53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0C0C0C"/>
              </a:buClr>
              <a:buSzPts val="2800"/>
            </a:pPr>
            <a:r>
              <a:rPr lang="pt-BR" sz="2800" b="1" dirty="0">
                <a:solidFill>
                  <a:srgbClr val="0C0C0C"/>
                </a:solidFill>
              </a:rPr>
              <a:t>Bắt đầu với MakerBot BANHMI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2A6C16-3042-43B9-AD2A-F39D7959A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120"/>
          <a:stretch/>
        </p:blipFill>
        <p:spPr bwMode="auto">
          <a:xfrm>
            <a:off x="10890517" y="196443"/>
            <a:ext cx="869146" cy="9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4" name="Google Shape;634;p41"/>
          <p:cNvSpPr txBox="1"/>
          <p:nvPr/>
        </p:nvSpPr>
        <p:spPr>
          <a:xfrm>
            <a:off x="514389" y="1794577"/>
            <a:ext cx="6895403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FF6600"/>
              </a:buClr>
              <a:buSzPts val="2400"/>
            </a:pPr>
            <a:r>
              <a:rPr lang="vi-VN" sz="2400" b="1" dirty="0">
                <a:solidFill>
                  <a:srgbClr val="FF6600"/>
                </a:solidFill>
              </a:rPr>
              <a:t>Điều khiển động cơ Servo và DC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744B67-9B8A-4095-90C1-1735DB5C1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173" y="287806"/>
            <a:ext cx="3187700" cy="12238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BB7F5A-C48C-401D-ACCC-A7559A7B6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0939" y="991343"/>
            <a:ext cx="2176461" cy="5364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DBBF62-1602-42E3-87D5-3565D33AB714}"/>
              </a:ext>
            </a:extLst>
          </p:cNvPr>
          <p:cNvSpPr/>
          <p:nvPr/>
        </p:nvSpPr>
        <p:spPr>
          <a:xfrm>
            <a:off x="821789" y="2605324"/>
            <a:ext cx="12183011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i="1" dirty="0" err="1">
                <a:latin typeface="+mn-lt"/>
                <a:cs typeface="Consolas" panose="020B0609020204030204" pitchFamily="49" charset="0"/>
              </a:rPr>
              <a:t>Điều</a:t>
            </a:r>
            <a:r>
              <a:rPr lang="en-US" sz="2200" b="1" i="1" dirty="0">
                <a:latin typeface="+mn-lt"/>
                <a:cs typeface="Consolas" panose="020B0609020204030204" pitchFamily="49" charset="0"/>
              </a:rPr>
              <a:t> </a:t>
            </a:r>
            <a:r>
              <a:rPr lang="en-US" sz="2200" b="1" i="1" dirty="0" err="1">
                <a:latin typeface="+mn-lt"/>
                <a:cs typeface="Consolas" panose="020B0609020204030204" pitchFamily="49" charset="0"/>
              </a:rPr>
              <a:t>khiển</a:t>
            </a:r>
            <a:r>
              <a:rPr lang="en-US" sz="2200" b="1" i="1" dirty="0">
                <a:latin typeface="+mn-lt"/>
                <a:cs typeface="Consolas" panose="020B0609020204030204" pitchFamily="49" charset="0"/>
              </a:rPr>
              <a:t> </a:t>
            </a:r>
            <a:r>
              <a:rPr lang="en-US" sz="2200" b="1" i="1" dirty="0" err="1">
                <a:latin typeface="+mn-lt"/>
                <a:cs typeface="Consolas" panose="020B0609020204030204" pitchFamily="49" charset="0"/>
              </a:rPr>
              <a:t>động</a:t>
            </a:r>
            <a:r>
              <a:rPr lang="en-US" sz="2200" b="1" i="1" dirty="0">
                <a:latin typeface="+mn-lt"/>
                <a:cs typeface="Consolas" panose="020B0609020204030204" pitchFamily="49" charset="0"/>
              </a:rPr>
              <a:t> c</a:t>
            </a:r>
            <a:r>
              <a:rPr lang="vi-VN" sz="2200" b="1" i="1" dirty="0">
                <a:latin typeface="+mn-lt"/>
                <a:cs typeface="Consolas" panose="020B0609020204030204" pitchFamily="49" charset="0"/>
              </a:rPr>
              <a:t>ơ</a:t>
            </a:r>
            <a:r>
              <a:rPr lang="en-US" sz="2200" b="1" i="1" dirty="0">
                <a:latin typeface="+mn-lt"/>
                <a:cs typeface="Consolas" panose="020B0609020204030204" pitchFamily="49" charset="0"/>
              </a:rPr>
              <a:t> DC</a:t>
            </a:r>
          </a:p>
          <a:p>
            <a:endParaRPr lang="en-US" sz="2200" b="1" i="1" dirty="0">
              <a:latin typeface="+mn-lt"/>
              <a:cs typeface="Consolas" panose="020B0609020204030204" pitchFamily="49" charset="0"/>
            </a:endParaRPr>
          </a:p>
          <a:p>
            <a:r>
              <a:rPr lang="vi-VN" sz="2200" dirty="0">
                <a:latin typeface="+mn-lt"/>
                <a:cs typeface="Consolas" panose="020B0609020204030204" pitchFamily="49" charset="0"/>
              </a:rPr>
              <a:t>Ví dụ</a:t>
            </a:r>
            <a:r>
              <a:rPr lang="vi-VN" sz="2200" b="1" dirty="0">
                <a:solidFill>
                  <a:srgbClr val="000080"/>
                </a:solidFill>
                <a:latin typeface="+mn-lt"/>
                <a:cs typeface="Consolas" panose="020B0609020204030204" pitchFamily="49" charset="0"/>
              </a:rPr>
              <a:t>:</a:t>
            </a:r>
            <a:r>
              <a:rPr lang="vi-VN" sz="2200" dirty="0">
                <a:latin typeface="+mn-lt"/>
                <a:cs typeface="Consolas" panose="020B0609020204030204" pitchFamily="49" charset="0"/>
              </a:rPr>
              <a:t> điều khiển động cơ số </a:t>
            </a:r>
            <a:r>
              <a:rPr lang="vi-VN" sz="2200" dirty="0">
                <a:solidFill>
                  <a:srgbClr val="FF8000"/>
                </a:solidFill>
                <a:latin typeface="+mn-lt"/>
                <a:cs typeface="Consolas" panose="020B0609020204030204" pitchFamily="49" charset="0"/>
              </a:rPr>
              <a:t>1</a:t>
            </a:r>
            <a:r>
              <a:rPr lang="vi-VN" sz="2200" dirty="0">
                <a:latin typeface="+mn-lt"/>
                <a:cs typeface="Consolas" panose="020B0609020204030204" pitchFamily="49" charset="0"/>
              </a:rPr>
              <a:t> tốc độ quay </a:t>
            </a:r>
            <a:r>
              <a:rPr lang="vi-VN" sz="2200" dirty="0">
                <a:solidFill>
                  <a:srgbClr val="FF8000"/>
                </a:solidFill>
                <a:latin typeface="+mn-lt"/>
                <a:cs typeface="Consolas" panose="020B0609020204030204" pitchFamily="49" charset="0"/>
              </a:rPr>
              <a:t>50</a:t>
            </a:r>
            <a:r>
              <a:rPr lang="vi-VN" sz="2200" b="1" dirty="0">
                <a:solidFill>
                  <a:srgbClr val="000080"/>
                </a:solidFill>
                <a:latin typeface="+mn-lt"/>
                <a:cs typeface="Consolas" panose="020B0609020204030204" pitchFamily="49" charset="0"/>
              </a:rPr>
              <a:t>%,</a:t>
            </a:r>
            <a:r>
              <a:rPr lang="vi-VN" sz="2200" dirty="0">
                <a:latin typeface="+mn-lt"/>
                <a:cs typeface="Consolas" panose="020B0609020204030204" pitchFamily="49" charset="0"/>
              </a:rPr>
              <a:t> chiều quay thuận </a:t>
            </a:r>
            <a:endParaRPr lang="en-US" sz="2200" dirty="0">
              <a:latin typeface="+mn-lt"/>
              <a:cs typeface="Consolas" panose="020B0609020204030204" pitchFamily="49" charset="0"/>
            </a:endParaRPr>
          </a:p>
          <a:p>
            <a:r>
              <a:rPr lang="vi-VN" sz="2200" dirty="0">
                <a:latin typeface="Consolas" panose="020B0609020204030204" pitchFamily="49" charset="0"/>
                <a:cs typeface="Consolas" panose="020B0609020204030204" pitchFamily="49" charset="0"/>
              </a:rPr>
              <a:t>pwm</a:t>
            </a:r>
            <a:r>
              <a:rPr lang="vi-VN" sz="22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vi-VN" sz="2200" dirty="0">
                <a:latin typeface="Consolas" panose="020B0609020204030204" pitchFamily="49" charset="0"/>
                <a:cs typeface="Consolas" panose="020B0609020204030204" pitchFamily="49" charset="0"/>
              </a:rPr>
              <a:t>setPWM</a:t>
            </a:r>
            <a:r>
              <a:rPr lang="vi-VN" sz="22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vi-VN" sz="2200" dirty="0">
                <a:solidFill>
                  <a:srgbClr val="FF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vi-VN" sz="22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vi-VN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vi-VN" sz="2200" dirty="0">
                <a:solidFill>
                  <a:srgbClr val="FF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vi-VN" sz="22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vi-VN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vi-VN" sz="2200" dirty="0">
                <a:solidFill>
                  <a:srgbClr val="FF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2048</a:t>
            </a:r>
            <a:r>
              <a:rPr lang="vi-VN" sz="22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sz="22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vi-VN" sz="2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sz="2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chân</a:t>
            </a:r>
            <a:r>
              <a:rPr lang="en-US" sz="2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số</a:t>
            </a:r>
            <a:r>
              <a:rPr lang="en-US" sz="2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8 set </a:t>
            </a:r>
            <a:r>
              <a:rPr lang="en-US" sz="2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chiều</a:t>
            </a:r>
            <a:r>
              <a:rPr lang="en-US" sz="2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</a:t>
            </a:r>
            <a:r>
              <a:rPr lang="vi-VN" sz="2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ư</a:t>
            </a:r>
            <a:r>
              <a:rPr lang="en-US" sz="2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ơng</a:t>
            </a:r>
            <a:r>
              <a:rPr lang="en-US" sz="2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là</a:t>
            </a:r>
            <a:r>
              <a:rPr lang="en-US" sz="2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PWM 50%</a:t>
            </a:r>
          </a:p>
          <a:p>
            <a:r>
              <a:rPr lang="vi-VN" sz="2200" dirty="0">
                <a:latin typeface="Consolas" panose="020B0609020204030204" pitchFamily="49" charset="0"/>
                <a:cs typeface="Consolas" panose="020B0609020204030204" pitchFamily="49" charset="0"/>
              </a:rPr>
              <a:t>pwm</a:t>
            </a:r>
            <a:r>
              <a:rPr lang="vi-VN" sz="22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vi-VN" sz="2200" dirty="0">
                <a:latin typeface="Consolas" panose="020B0609020204030204" pitchFamily="49" charset="0"/>
                <a:cs typeface="Consolas" panose="020B0609020204030204" pitchFamily="49" charset="0"/>
              </a:rPr>
              <a:t>setPWM</a:t>
            </a:r>
            <a:r>
              <a:rPr lang="vi-VN" sz="22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vi-VN" sz="2200" dirty="0">
                <a:solidFill>
                  <a:srgbClr val="FF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vi-VN" sz="22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vi-VN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F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vi-VN" sz="22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vi-VN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vi-VN" sz="2200" dirty="0">
                <a:solidFill>
                  <a:srgbClr val="FF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vi-VN" sz="22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vi-VN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vi-VN" sz="2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sz="2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chân</a:t>
            </a:r>
            <a:r>
              <a:rPr lang="en-US" sz="2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số</a:t>
            </a:r>
            <a:r>
              <a:rPr lang="en-US" sz="2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9 set </a:t>
            </a:r>
            <a:r>
              <a:rPr lang="en-US" sz="2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chiều</a:t>
            </a:r>
            <a:r>
              <a:rPr lang="en-US" sz="2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âm</a:t>
            </a:r>
            <a:r>
              <a:rPr lang="en-US" sz="2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vi-VN" sz="2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//điều khiển kênh 8 và 9 của động cơ 1, tốc độ 50% = 4096/2 </a:t>
            </a:r>
            <a:endParaRPr lang="en-US" sz="2200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vi-VN" sz="2200" dirty="0">
                <a:latin typeface="+mn-lt"/>
                <a:cs typeface="Consolas" panose="020B0609020204030204" pitchFamily="49" charset="0"/>
              </a:rPr>
              <a:t>Ví dụ</a:t>
            </a:r>
            <a:r>
              <a:rPr lang="vi-VN" sz="2200" b="1" dirty="0">
                <a:solidFill>
                  <a:srgbClr val="000080"/>
                </a:solidFill>
                <a:latin typeface="+mn-lt"/>
                <a:cs typeface="Consolas" panose="020B0609020204030204" pitchFamily="49" charset="0"/>
              </a:rPr>
              <a:t>:</a:t>
            </a:r>
            <a:r>
              <a:rPr lang="vi-VN" sz="2200" dirty="0">
                <a:latin typeface="+mn-lt"/>
                <a:cs typeface="Consolas" panose="020B0609020204030204" pitchFamily="49" charset="0"/>
              </a:rPr>
              <a:t> điều khiển động cơ số </a:t>
            </a:r>
            <a:r>
              <a:rPr lang="vi-VN" sz="2200" dirty="0">
                <a:solidFill>
                  <a:srgbClr val="FF8000"/>
                </a:solidFill>
                <a:latin typeface="+mn-lt"/>
                <a:cs typeface="Consolas" panose="020B0609020204030204" pitchFamily="49" charset="0"/>
              </a:rPr>
              <a:t>1</a:t>
            </a:r>
            <a:r>
              <a:rPr lang="vi-VN" sz="2200" dirty="0">
                <a:latin typeface="+mn-lt"/>
                <a:cs typeface="Consolas" panose="020B0609020204030204" pitchFamily="49" charset="0"/>
              </a:rPr>
              <a:t> tốc độ quay </a:t>
            </a:r>
            <a:r>
              <a:rPr lang="vi-VN" sz="2200" dirty="0">
                <a:solidFill>
                  <a:srgbClr val="FF8000"/>
                </a:solidFill>
                <a:latin typeface="+mn-lt"/>
                <a:cs typeface="Consolas" panose="020B0609020204030204" pitchFamily="49" charset="0"/>
              </a:rPr>
              <a:t>75</a:t>
            </a:r>
            <a:r>
              <a:rPr lang="vi-VN" sz="2200" b="1" dirty="0">
                <a:solidFill>
                  <a:srgbClr val="000080"/>
                </a:solidFill>
                <a:latin typeface="+mn-lt"/>
                <a:cs typeface="Consolas" panose="020B0609020204030204" pitchFamily="49" charset="0"/>
              </a:rPr>
              <a:t>%,</a:t>
            </a:r>
            <a:r>
              <a:rPr lang="vi-VN" sz="2200" dirty="0">
                <a:latin typeface="+mn-lt"/>
                <a:cs typeface="Consolas" panose="020B0609020204030204" pitchFamily="49" charset="0"/>
              </a:rPr>
              <a:t> chiều quay ngịch </a:t>
            </a:r>
            <a:endParaRPr lang="en-US" sz="2200" dirty="0">
              <a:latin typeface="+mn-lt"/>
              <a:cs typeface="Consolas" panose="020B0609020204030204" pitchFamily="49" charset="0"/>
            </a:endParaRPr>
          </a:p>
          <a:p>
            <a:r>
              <a:rPr lang="vi-VN" sz="2200" dirty="0">
                <a:latin typeface="Consolas" panose="020B0609020204030204" pitchFamily="49" charset="0"/>
                <a:cs typeface="Consolas" panose="020B0609020204030204" pitchFamily="49" charset="0"/>
              </a:rPr>
              <a:t>pwm</a:t>
            </a:r>
            <a:r>
              <a:rPr lang="vi-VN" sz="22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vi-VN" sz="2200" dirty="0">
                <a:latin typeface="Consolas" panose="020B0609020204030204" pitchFamily="49" charset="0"/>
                <a:cs typeface="Consolas" panose="020B0609020204030204" pitchFamily="49" charset="0"/>
              </a:rPr>
              <a:t>setPWM</a:t>
            </a:r>
            <a:r>
              <a:rPr lang="vi-VN" sz="22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vi-VN" sz="2200" dirty="0">
                <a:solidFill>
                  <a:srgbClr val="FF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vi-VN" sz="22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vi-VN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F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vi-VN" sz="22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vi-VN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vi-VN" sz="2200" dirty="0">
                <a:solidFill>
                  <a:srgbClr val="FF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vi-VN" sz="22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vi-VN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vi-VN" sz="2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sz="2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chân</a:t>
            </a:r>
            <a:r>
              <a:rPr lang="en-US" sz="2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số</a:t>
            </a:r>
            <a:r>
              <a:rPr lang="en-US" sz="2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8 set </a:t>
            </a:r>
            <a:r>
              <a:rPr lang="en-US" sz="2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chiều</a:t>
            </a:r>
            <a:r>
              <a:rPr lang="en-US" sz="2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âm</a:t>
            </a:r>
            <a:r>
              <a:rPr lang="en-US" sz="2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vi-VN" sz="2200" dirty="0">
                <a:latin typeface="Consolas" panose="020B0609020204030204" pitchFamily="49" charset="0"/>
                <a:cs typeface="Consolas" panose="020B0609020204030204" pitchFamily="49" charset="0"/>
              </a:rPr>
              <a:t>pwm</a:t>
            </a:r>
            <a:r>
              <a:rPr lang="vi-VN" sz="22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vi-VN" sz="2200" dirty="0">
                <a:latin typeface="Consolas" panose="020B0609020204030204" pitchFamily="49" charset="0"/>
                <a:cs typeface="Consolas" panose="020B0609020204030204" pitchFamily="49" charset="0"/>
              </a:rPr>
              <a:t>setPWM</a:t>
            </a:r>
            <a:r>
              <a:rPr lang="vi-VN" sz="22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vi-VN" sz="2200" dirty="0">
                <a:solidFill>
                  <a:srgbClr val="FF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vi-VN" sz="22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vi-VN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vi-VN" sz="2200" dirty="0">
                <a:solidFill>
                  <a:srgbClr val="FF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vi-VN" sz="22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vi-VN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vi-VN" sz="2200" dirty="0">
                <a:solidFill>
                  <a:srgbClr val="FF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2730</a:t>
            </a:r>
            <a:r>
              <a:rPr lang="vi-VN" sz="22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vi-VN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vi-VN" sz="2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sz="2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chân</a:t>
            </a:r>
            <a:r>
              <a:rPr lang="en-US" sz="2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số</a:t>
            </a:r>
            <a:r>
              <a:rPr lang="en-US" sz="2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9 set </a:t>
            </a:r>
            <a:r>
              <a:rPr lang="en-US" sz="2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chiều</a:t>
            </a:r>
            <a:r>
              <a:rPr lang="en-US" sz="2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</a:t>
            </a:r>
            <a:r>
              <a:rPr lang="vi-VN" sz="2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ư</a:t>
            </a:r>
            <a:r>
              <a:rPr lang="en-US" sz="2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ơng</a:t>
            </a:r>
            <a:r>
              <a:rPr lang="en-US" sz="2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là</a:t>
            </a:r>
            <a:r>
              <a:rPr lang="en-US" sz="2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PWM 75%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vi-VN" sz="2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//điều khiển kênh 8 và 9 của động cơ 1, tốc độ 75% = 4096/1.5 </a:t>
            </a:r>
            <a:endParaRPr lang="vi-VN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5FE637-BEFE-4E46-8FD1-3425901F99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6743" y="6513460"/>
            <a:ext cx="5725579" cy="260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717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5" name="Google Shape;635;p41"/>
          <p:cNvCxnSpPr>
            <a:cxnSpLocks/>
          </p:cNvCxnSpPr>
          <p:nvPr/>
        </p:nvCxnSpPr>
        <p:spPr>
          <a:xfrm>
            <a:off x="584950" y="2389964"/>
            <a:ext cx="1341289" cy="0"/>
          </a:xfrm>
          <a:prstGeom prst="straightConnector1">
            <a:avLst/>
          </a:prstGeom>
          <a:noFill/>
          <a:ln w="76200" cap="flat" cmpd="sng">
            <a:solidFill>
              <a:srgbClr val="ED5112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652" name="Google Shape;652;p41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91909" y="33926"/>
            <a:ext cx="6677469" cy="210924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1"/>
          <p:cNvSpPr txBox="1"/>
          <p:nvPr/>
        </p:nvSpPr>
        <p:spPr>
          <a:xfrm>
            <a:off x="596313" y="830568"/>
            <a:ext cx="7304033" cy="53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0C0C0C"/>
              </a:buClr>
              <a:buSzPts val="2800"/>
            </a:pPr>
            <a:r>
              <a:rPr lang="pt-BR" sz="2800" b="1" dirty="0">
                <a:solidFill>
                  <a:srgbClr val="0C0C0C"/>
                </a:solidFill>
              </a:rPr>
              <a:t>Bắt đầu với MakerBot BANHMI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2A6C16-3042-43B9-AD2A-F39D7959A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120"/>
          <a:stretch/>
        </p:blipFill>
        <p:spPr bwMode="auto">
          <a:xfrm>
            <a:off x="10890517" y="196443"/>
            <a:ext cx="869146" cy="9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4" name="Google Shape;634;p41"/>
          <p:cNvSpPr txBox="1"/>
          <p:nvPr/>
        </p:nvSpPr>
        <p:spPr>
          <a:xfrm>
            <a:off x="514389" y="1794577"/>
            <a:ext cx="6895403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FF6600"/>
              </a:buClr>
              <a:buSzPts val="2400"/>
            </a:pPr>
            <a:r>
              <a:rPr lang="vi-VN" sz="2400" b="1" dirty="0">
                <a:solidFill>
                  <a:srgbClr val="FF6600"/>
                </a:solidFill>
              </a:rPr>
              <a:t>Điều khiển động cơ Servo và DC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744B67-9B8A-4095-90C1-1735DB5C1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173" y="287806"/>
            <a:ext cx="3187700" cy="12238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BB7F5A-C48C-401D-ACCC-A7559A7B6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0939" y="991343"/>
            <a:ext cx="2176461" cy="5364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DBBF62-1602-42E3-87D5-3565D33AB714}"/>
              </a:ext>
            </a:extLst>
          </p:cNvPr>
          <p:cNvSpPr/>
          <p:nvPr/>
        </p:nvSpPr>
        <p:spPr>
          <a:xfrm>
            <a:off x="821789" y="2697031"/>
            <a:ext cx="5780453" cy="5655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Đ</a:t>
            </a:r>
            <a:r>
              <a:rPr lang="vi-V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iều khiển Servo</a:t>
            </a:r>
            <a:endParaRPr 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Để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điều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khiển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động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c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ơ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servo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chúng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ta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sử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dụng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xung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PWM ở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tần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số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50Hz</a:t>
            </a: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Cách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điều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khiển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góc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đối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với Servo 180 )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dựa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theo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độ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rộng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xung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bật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nh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ư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hình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bên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Đối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với Servo 360 ta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không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điều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khiển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đ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ư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ợc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góc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mà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chỉ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điều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khiển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đ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ư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ợc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tốc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độ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quay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và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chiều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quay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dựa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vào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độ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rộng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xung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bật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t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ư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ơng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tự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như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servo 180</a:t>
            </a:r>
          </a:p>
          <a:p>
            <a:pPr marL="0" lvl="1" indent="0">
              <a:lnSpc>
                <a:spcPct val="150000"/>
              </a:lnSpc>
              <a:buNone/>
            </a:pP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1" indent="0">
              <a:lnSpc>
                <a:spcPct val="150000"/>
              </a:lnSpc>
              <a:buNone/>
            </a:pP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lvl="1" indent="0">
              <a:lnSpc>
                <a:spcPct val="150000"/>
              </a:lnSpc>
              <a:buNone/>
            </a:pP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7482AF-6BB7-41D0-9888-53A222A90F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2242" y="2389964"/>
            <a:ext cx="5888169" cy="588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9158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5" name="Google Shape;635;p41"/>
          <p:cNvCxnSpPr>
            <a:cxnSpLocks/>
          </p:cNvCxnSpPr>
          <p:nvPr/>
        </p:nvCxnSpPr>
        <p:spPr>
          <a:xfrm>
            <a:off x="584950" y="2389964"/>
            <a:ext cx="1341289" cy="0"/>
          </a:xfrm>
          <a:prstGeom prst="straightConnector1">
            <a:avLst/>
          </a:prstGeom>
          <a:noFill/>
          <a:ln w="76200" cap="flat" cmpd="sng">
            <a:solidFill>
              <a:srgbClr val="ED5112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652" name="Google Shape;652;p41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91909" y="33926"/>
            <a:ext cx="6677469" cy="210924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1"/>
          <p:cNvSpPr txBox="1"/>
          <p:nvPr/>
        </p:nvSpPr>
        <p:spPr>
          <a:xfrm>
            <a:off x="596313" y="830568"/>
            <a:ext cx="7304033" cy="53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0C0C0C"/>
              </a:buClr>
              <a:buSzPts val="2800"/>
            </a:pPr>
            <a:r>
              <a:rPr lang="pt-BR" sz="2800" b="1" dirty="0">
                <a:solidFill>
                  <a:srgbClr val="0C0C0C"/>
                </a:solidFill>
              </a:rPr>
              <a:t>Bắt đầu với MakerBot BANHMI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2A6C16-3042-43B9-AD2A-F39D7959A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120"/>
          <a:stretch/>
        </p:blipFill>
        <p:spPr bwMode="auto">
          <a:xfrm>
            <a:off x="10890517" y="196443"/>
            <a:ext cx="869146" cy="9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4" name="Google Shape;634;p41"/>
          <p:cNvSpPr txBox="1"/>
          <p:nvPr/>
        </p:nvSpPr>
        <p:spPr>
          <a:xfrm>
            <a:off x="514389" y="1794577"/>
            <a:ext cx="6895403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FF6600"/>
              </a:buClr>
              <a:buSzPts val="2400"/>
            </a:pPr>
            <a:r>
              <a:rPr lang="vi-VN" sz="2400" b="1" dirty="0">
                <a:solidFill>
                  <a:srgbClr val="FF6600"/>
                </a:solidFill>
              </a:rPr>
              <a:t>Điều khiển động cơ Servo và DC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744B67-9B8A-4095-90C1-1735DB5C1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173" y="287806"/>
            <a:ext cx="3187700" cy="12238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BB7F5A-C48C-401D-ACCC-A7559A7B6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0939" y="991343"/>
            <a:ext cx="2176461" cy="5364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DBBF62-1602-42E3-87D5-3565D33AB714}"/>
              </a:ext>
            </a:extLst>
          </p:cNvPr>
          <p:cNvSpPr/>
          <p:nvPr/>
        </p:nvSpPr>
        <p:spPr>
          <a:xfrm>
            <a:off x="854100" y="2685928"/>
            <a:ext cx="11553800" cy="7163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Đ</a:t>
            </a:r>
            <a:r>
              <a:rPr lang="vi-V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iều khiển Servo</a:t>
            </a:r>
            <a:endParaRPr 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Điều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khiển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sử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dụng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hàm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băm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xung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PWM</a:t>
            </a: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Tính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độ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giá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trị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PWM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dựa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theo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thời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gian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ví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dụ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ở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góc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180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độ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pwm_val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T_on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/(Ts/4096) = 2/(20/4096) = 409.6 </a:t>
            </a:r>
          </a:p>
          <a:p>
            <a:endParaRPr 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Vậy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để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set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góc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180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độ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ta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cần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sử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dụng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pwm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setPWM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FF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vi-VN" sz="2000" dirty="0">
                <a:solidFill>
                  <a:srgbClr val="FF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410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vi-VN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chọn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kênh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servo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số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5</a:t>
            </a:r>
          </a:p>
          <a:p>
            <a:endParaRPr 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Điều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khiển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sử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dụng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hàm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set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thời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gian</a:t>
            </a:r>
            <a:endParaRPr 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Đ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ư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a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vào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giá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trị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thời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gian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chính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xác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ở đ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ơ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vị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micro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giây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pwm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writeMicroseconds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kênh PWM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 microsec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vi-VN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//Microsec, thời gian xung ở mức cao trong 1 chu kì( trạng thái bật)</a:t>
            </a:r>
            <a:endParaRPr lang="en-US" sz="2000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Ví</a:t>
            </a:r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dụ</a:t>
            </a:r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set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góc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180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độ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endParaRPr lang="en-US" sz="2800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pwm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writeMicroseconds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FE8D1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E8D1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2000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vi-VN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chọn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kênh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servo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số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5</a:t>
            </a:r>
          </a:p>
          <a:p>
            <a:pPr lvl="1">
              <a:lnSpc>
                <a:spcPct val="150000"/>
              </a:lnSpc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1" indent="0">
              <a:lnSpc>
                <a:spcPct val="150000"/>
              </a:lnSpc>
              <a:buNone/>
            </a:pP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1" indent="0">
              <a:lnSpc>
                <a:spcPct val="150000"/>
              </a:lnSpc>
              <a:buNone/>
            </a:pP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29C77C-8D1B-4228-95ED-54C8A4B6A5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6230" y="2823767"/>
            <a:ext cx="3869328" cy="248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15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625;p41" descr="PP-05.jpg">
            <a:extLst>
              <a:ext uri="{FF2B5EF4-FFF2-40B4-BE49-F238E27FC236}">
                <a16:creationId xmlns:a16="http://schemas.microsoft.com/office/drawing/2014/main" id="{0E03C1C4-9C42-4865-9F17-E1A0C5C2169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3926"/>
            <a:ext cx="13004800" cy="975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5" name="Google Shape;635;p41"/>
          <p:cNvCxnSpPr>
            <a:cxnSpLocks/>
          </p:cNvCxnSpPr>
          <p:nvPr/>
        </p:nvCxnSpPr>
        <p:spPr>
          <a:xfrm>
            <a:off x="584950" y="2389964"/>
            <a:ext cx="1341289" cy="0"/>
          </a:xfrm>
          <a:prstGeom prst="straightConnector1">
            <a:avLst/>
          </a:prstGeom>
          <a:noFill/>
          <a:ln w="76200" cap="flat" cmpd="sng">
            <a:solidFill>
              <a:srgbClr val="ED5112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652" name="Google Shape;652;p41" descr="Untitled-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91909" y="33926"/>
            <a:ext cx="5022087" cy="210924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1"/>
          <p:cNvSpPr txBox="1"/>
          <p:nvPr/>
        </p:nvSpPr>
        <p:spPr>
          <a:xfrm>
            <a:off x="596313" y="830568"/>
            <a:ext cx="7304033" cy="53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0C0C0C"/>
              </a:buClr>
              <a:buSzPts val="2800"/>
            </a:pPr>
            <a:r>
              <a:rPr lang="pt-BR" sz="2800" b="1" dirty="0">
                <a:solidFill>
                  <a:srgbClr val="0C0C0C"/>
                </a:solidFill>
              </a:rPr>
              <a:t>MakerBot BANHMI</a:t>
            </a:r>
            <a:endParaRPr sz="2800" b="0" i="0" u="none" strike="noStrike" cap="none" dirty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2A6C16-3042-43B9-AD2A-F39D7959A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120"/>
          <a:stretch/>
        </p:blipFill>
        <p:spPr bwMode="auto">
          <a:xfrm>
            <a:off x="10890517" y="196443"/>
            <a:ext cx="869146" cy="9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4" name="Google Shape;634;p41"/>
          <p:cNvSpPr txBox="1"/>
          <p:nvPr/>
        </p:nvSpPr>
        <p:spPr>
          <a:xfrm>
            <a:off x="514389" y="1794577"/>
            <a:ext cx="6895403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FF6600"/>
              </a:buClr>
              <a:buSzPts val="2400"/>
            </a:pPr>
            <a:r>
              <a:rPr lang="pt-BR" sz="2400" b="1" dirty="0">
                <a:solidFill>
                  <a:srgbClr val="FF6600"/>
                </a:solidFill>
              </a:rPr>
              <a:t>Thành phần chính mạch Makerbot BANHMI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744B67-9B8A-4095-90C1-1735DB5C19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1173" y="287806"/>
            <a:ext cx="3187700" cy="1223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96E737-57C6-4D0D-8E2D-1FB7CD29F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5614" y="3065120"/>
            <a:ext cx="5592951" cy="4747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68AD17-821A-4CC7-81AA-18A7BF0CB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2131" y="3199907"/>
            <a:ext cx="5086917" cy="44403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96856A-947F-47A8-BA90-53116E02E6C6}"/>
              </a:ext>
            </a:extLst>
          </p:cNvPr>
          <p:cNvSpPr txBox="1"/>
          <p:nvPr/>
        </p:nvSpPr>
        <p:spPr>
          <a:xfrm>
            <a:off x="2628900" y="795394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 err="1"/>
              <a:t>Mạch</a:t>
            </a:r>
            <a:r>
              <a:rPr lang="en-US" sz="1800" b="1" i="1" dirty="0"/>
              <a:t> </a:t>
            </a:r>
            <a:r>
              <a:rPr lang="en-US" sz="1800" b="1" i="1" dirty="0" err="1"/>
              <a:t>công</a:t>
            </a:r>
            <a:r>
              <a:rPr lang="en-US" sz="1800" b="1" i="1" dirty="0"/>
              <a:t> </a:t>
            </a:r>
            <a:r>
              <a:rPr lang="en-US" sz="1800" b="1" i="1" dirty="0" err="1"/>
              <a:t>suất</a:t>
            </a:r>
            <a:endParaRPr lang="en-US" sz="1800" b="1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B01780-1646-4DD0-B859-D11353E07A67}"/>
              </a:ext>
            </a:extLst>
          </p:cNvPr>
          <p:cNvSpPr txBox="1"/>
          <p:nvPr/>
        </p:nvSpPr>
        <p:spPr>
          <a:xfrm>
            <a:off x="8831222" y="7953942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 err="1"/>
              <a:t>Mạch</a:t>
            </a:r>
            <a:r>
              <a:rPr lang="en-US" sz="1800" b="1" i="1" dirty="0"/>
              <a:t> </a:t>
            </a:r>
            <a:r>
              <a:rPr lang="en-US" sz="1800" b="1" i="1" dirty="0" err="1"/>
              <a:t>điều</a:t>
            </a:r>
            <a:r>
              <a:rPr lang="en-US" sz="1800" b="1" i="1" dirty="0"/>
              <a:t> </a:t>
            </a:r>
            <a:r>
              <a:rPr lang="en-US" sz="1800" b="1" i="1" dirty="0" err="1"/>
              <a:t>khiển</a:t>
            </a:r>
            <a:endParaRPr lang="en-US" sz="1800" b="1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669378-5D87-4734-8FC4-F74BD06C78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20939" y="991343"/>
            <a:ext cx="2176461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94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5" name="Google Shape;635;p41"/>
          <p:cNvCxnSpPr>
            <a:cxnSpLocks/>
          </p:cNvCxnSpPr>
          <p:nvPr/>
        </p:nvCxnSpPr>
        <p:spPr>
          <a:xfrm>
            <a:off x="584950" y="2389964"/>
            <a:ext cx="1341289" cy="0"/>
          </a:xfrm>
          <a:prstGeom prst="straightConnector1">
            <a:avLst/>
          </a:prstGeom>
          <a:noFill/>
          <a:ln w="76200" cap="flat" cmpd="sng">
            <a:solidFill>
              <a:srgbClr val="ED5112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652" name="Google Shape;652;p41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91909" y="33926"/>
            <a:ext cx="4660709" cy="210924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1"/>
          <p:cNvSpPr txBox="1"/>
          <p:nvPr/>
        </p:nvSpPr>
        <p:spPr>
          <a:xfrm>
            <a:off x="596313" y="830568"/>
            <a:ext cx="7304033" cy="53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0C0C0C"/>
              </a:buClr>
              <a:buSzPts val="2800"/>
            </a:pPr>
            <a:r>
              <a:rPr lang="pt-BR" sz="2800" b="1" dirty="0">
                <a:solidFill>
                  <a:srgbClr val="0C0C0C"/>
                </a:solidFill>
              </a:rPr>
              <a:t>Tay điều khiển PS2</a:t>
            </a:r>
            <a:endParaRPr sz="2800" b="0" i="0" u="none" strike="noStrike" cap="none" dirty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2A6C16-3042-43B9-AD2A-F39D7959A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120"/>
          <a:stretch/>
        </p:blipFill>
        <p:spPr bwMode="auto">
          <a:xfrm>
            <a:off x="10890517" y="196443"/>
            <a:ext cx="869146" cy="9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4" name="Google Shape;634;p41"/>
          <p:cNvSpPr txBox="1"/>
          <p:nvPr/>
        </p:nvSpPr>
        <p:spPr>
          <a:xfrm>
            <a:off x="514389" y="1794577"/>
            <a:ext cx="6895403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FF6600"/>
              </a:buClr>
              <a:buSzPts val="2400"/>
            </a:pPr>
            <a:r>
              <a:rPr lang="pt-BR" sz="2400" b="1" dirty="0">
                <a:solidFill>
                  <a:srgbClr val="FF6600"/>
                </a:solidFill>
              </a:rPr>
              <a:t>Tay điều khiển PS2 </a:t>
            </a:r>
            <a:r>
              <a:rPr lang="en-US" sz="2400" b="1" dirty="0" err="1">
                <a:solidFill>
                  <a:srgbClr val="FF6600"/>
                </a:solidFill>
              </a:rPr>
              <a:t>không</a:t>
            </a:r>
            <a:r>
              <a:rPr lang="en-US" sz="2400" b="1" dirty="0">
                <a:solidFill>
                  <a:srgbClr val="FF6600"/>
                </a:solidFill>
              </a:rPr>
              <a:t> </a:t>
            </a:r>
            <a:r>
              <a:rPr lang="en-US" sz="2400" b="1" dirty="0" err="1">
                <a:solidFill>
                  <a:srgbClr val="FF6600"/>
                </a:solidFill>
              </a:rPr>
              <a:t>dây</a:t>
            </a:r>
            <a:endParaRPr lang="pt-BR" sz="2400" b="1" dirty="0">
              <a:solidFill>
                <a:srgbClr val="FF66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744B67-9B8A-4095-90C1-1735DB5C1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173" y="287806"/>
            <a:ext cx="3187700" cy="1223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633752-1DA0-4CE9-8DAF-F0D89F05F1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93" b="98272" l="5493" r="95404">
                        <a14:foregroundMark x1="15807" y1="21235" x2="13117" y2="38642"/>
                        <a14:foregroundMark x1="13117" y1="38642" x2="14910" y2="45062"/>
                        <a14:foregroundMark x1="14910" y1="45062" x2="19843" y2="39259"/>
                        <a14:foregroundMark x1="19843" y1="39259" x2="25224" y2="23457"/>
                        <a14:foregroundMark x1="25224" y1="23457" x2="26009" y2="15185"/>
                        <a14:foregroundMark x1="26009" y1="15185" x2="19395" y2="13580"/>
                        <a14:foregroundMark x1="19395" y1="13580" x2="14350" y2="19506"/>
                        <a14:foregroundMark x1="14350" y1="19506" x2="11883" y2="27778"/>
                        <a14:foregroundMark x1="11883" y1="27778" x2="12332" y2="36790"/>
                        <a14:foregroundMark x1="12332" y1="36790" x2="17937" y2="43210"/>
                        <a14:foregroundMark x1="17937" y1="43210" x2="25448" y2="43827"/>
                        <a14:foregroundMark x1="47369" y1="39910" x2="51009" y2="39259"/>
                        <a14:foregroundMark x1="45068" y1="40321" x2="47311" y2="39920"/>
                        <a14:foregroundMark x1="25448" y1="43827" x2="44383" y2="40443"/>
                        <a14:foregroundMark x1="51009" y1="39259" x2="56614" y2="37037"/>
                        <a14:foregroundMark x1="56614" y1="37037" x2="63789" y2="36790"/>
                        <a14:foregroundMark x1="63789" y1="36790" x2="71637" y2="37778"/>
                        <a14:foregroundMark x1="71637" y1="37778" x2="89126" y2="46790"/>
                        <a14:foregroundMark x1="89126" y1="46790" x2="92601" y2="41728"/>
                        <a14:foregroundMark x1="92601" y1="41728" x2="85538" y2="11852"/>
                        <a14:foregroundMark x1="85538" y1="11852" x2="79821" y2="8642"/>
                        <a14:foregroundMark x1="79821" y1="8642" x2="74103" y2="7901"/>
                        <a14:foregroundMark x1="74103" y1="7901" x2="63341" y2="9753"/>
                        <a14:foregroundMark x1="63341" y1="9753" x2="56390" y2="13210"/>
                        <a14:foregroundMark x1="56390" y1="13210" x2="55830" y2="13827"/>
                        <a14:foregroundMark x1="76009" y1="5185" x2="68498" y2="5062"/>
                        <a14:foregroundMark x1="68498" y1="5062" x2="71973" y2="10741"/>
                        <a14:foregroundMark x1="71973" y1="10741" x2="75448" y2="5802"/>
                        <a14:foregroundMark x1="75448" y1="5802" x2="70291" y2="2593"/>
                        <a14:foregroundMark x1="70291" y1="2593" x2="66256" y2="2593"/>
                        <a14:foregroundMark x1="7356" y1="37356" x2="6166" y2="42716"/>
                        <a14:foregroundMark x1="11099" y1="20494" x2="8392" y2="32688"/>
                        <a14:foregroundMark x1="6166" y1="42716" x2="4933" y2="56420"/>
                        <a14:foregroundMark x1="4933" y1="56420" x2="9193" y2="61481"/>
                        <a14:foregroundMark x1="9193" y1="61481" x2="12220" y2="54938"/>
                        <a14:foregroundMark x1="12220" y1="54938" x2="13117" y2="46296"/>
                        <a14:foregroundMark x1="68161" y1="66420" x2="61883" y2="74691"/>
                        <a14:foregroundMark x1="61883" y1="74691" x2="60202" y2="83457"/>
                        <a14:foregroundMark x1="60202" y1="83457" x2="63004" y2="90123"/>
                        <a14:foregroundMark x1="63004" y1="90123" x2="71861" y2="87037"/>
                        <a14:foregroundMark x1="71861" y1="87037" x2="75448" y2="81235"/>
                        <a14:foregroundMark x1="75448" y1="81235" x2="72646" y2="74691"/>
                        <a14:foregroundMark x1="72646" y1="74691" x2="66256" y2="76173"/>
                        <a14:foregroundMark x1="66256" y1="76173" x2="66031" y2="83333"/>
                        <a14:foregroundMark x1="66031" y1="83333" x2="70179" y2="89259"/>
                        <a14:foregroundMark x1="70179" y1="89259" x2="78027" y2="90000"/>
                        <a14:foregroundMark x1="78027" y1="90000" x2="82960" y2="85185"/>
                        <a14:foregroundMark x1="82960" y1="85185" x2="81614" y2="78642"/>
                        <a14:foregroundMark x1="81614" y1="78642" x2="74776" y2="76667"/>
                        <a14:foregroundMark x1="74776" y1="76667" x2="74888" y2="70247"/>
                        <a14:foregroundMark x1="74888" y1="70247" x2="81614" y2="71728"/>
                        <a14:foregroundMark x1="81614" y1="71728" x2="85538" y2="76173"/>
                        <a14:foregroundMark x1="71749" y1="95309" x2="75842" y2="95467"/>
                        <a14:foregroundMark x1="69679" y1="93623" x2="70859" y2="94760"/>
                        <a14:foregroundMark x1="70964" y1="95556" x2="73879" y2="98025"/>
                        <a14:foregroundMark x1="72982" y1="98025" x2="73206" y2="98395"/>
                        <a14:foregroundMark x1="74327" y1="97654" x2="73430" y2="98395"/>
                        <a14:foregroundMark x1="48318" y1="27778" x2="46188" y2="29877"/>
                        <a14:foregroundMark x1="95404" y1="37778" x2="94058" y2="45802"/>
                        <a14:foregroundMark x1="86996" y1="83827" x2="87490" y2="83569"/>
                        <a14:foregroundMark x1="6839" y1="24321" x2="6614" y2="35679"/>
                        <a14:foregroundMark x1="6166" y1="29259" x2="5717" y2="36914"/>
                        <a14:foregroundMark x1="5493" y1="29136" x2="5493" y2="26790"/>
                        <a14:foregroundMark x1="5605" y1="24444" x2="7063" y2="31235"/>
                        <a14:foregroundMark x1="5942" y1="25309" x2="6054" y2="21852"/>
                        <a14:foregroundMark x1="6054" y1="21852" x2="6054" y2="22963"/>
                        <a14:foregroundMark x1="7735" y1="23827" x2="6054" y2="37901"/>
                        <a14:foregroundMark x1="6054" y1="37901" x2="6614" y2="38642"/>
                        <a14:backgroundMark x1="78027" y1="95062" x2="77466" y2="96667"/>
                        <a14:backgroundMark x1="67601" y1="94321" x2="68498" y2="94938"/>
                        <a14:backgroundMark x1="66816" y1="94444" x2="67937" y2="94568"/>
                        <a14:backgroundMark x1="68498" y1="94444" x2="69170" y2="94691"/>
                        <a14:backgroundMark x1="68386" y1="94938" x2="69170" y2="95309"/>
                        <a14:backgroundMark x1="67152" y1="94074" x2="66704" y2="94815"/>
                        <a14:backgroundMark x1="69395" y1="94938" x2="69507" y2="96049"/>
                        <a14:backgroundMark x1="31166" y1="52099" x2="33632" y2="58642"/>
                        <a14:backgroundMark x1="33632" y1="58642" x2="33632" y2="58642"/>
                        <a14:backgroundMark x1="28700" y1="55926" x2="33744" y2="52593"/>
                        <a14:backgroundMark x1="33744" y1="52593" x2="45291" y2="47531"/>
                        <a14:backgroundMark x1="45291" y1="47531" x2="46973" y2="40988"/>
                        <a14:backgroundMark x1="45740" y1="43704" x2="40807" y2="52593"/>
                        <a14:backgroundMark x1="40471" y1="48148" x2="40807" y2="48025"/>
                        <a14:backgroundMark x1="46300" y1="40617" x2="45852" y2="42840"/>
                        <a14:backgroundMark x1="47870" y1="42593" x2="45404" y2="44444"/>
                        <a14:backgroundMark x1="55157" y1="40741" x2="60650" y2="43827"/>
                        <a14:backgroundMark x1="60650" y1="43827" x2="67713" y2="45309"/>
                        <a14:backgroundMark x1="67713" y1="45309" x2="67713" y2="45309"/>
                        <a14:backgroundMark x1="89013" y1="83333" x2="89350" y2="83086"/>
                        <a14:backgroundMark x1="89126" y1="82716" x2="88565" y2="840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3788" y="4606011"/>
            <a:ext cx="5351762" cy="48597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BB7F5A-C48C-401D-ACCC-A7559A7B67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20939" y="991343"/>
            <a:ext cx="2176461" cy="53649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0DD831B-0D85-4818-B343-6EA79CED8504}"/>
              </a:ext>
            </a:extLst>
          </p:cNvPr>
          <p:cNvSpPr/>
          <p:nvPr/>
        </p:nvSpPr>
        <p:spPr>
          <a:xfrm>
            <a:off x="849924" y="2549460"/>
            <a:ext cx="12154876" cy="2287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lnSpc>
                <a:spcPct val="150000"/>
              </a:lnSpc>
              <a:buNone/>
            </a:pPr>
            <a:r>
              <a:rPr lang="en-US" sz="1950" dirty="0" err="1"/>
              <a:t>Sử</a:t>
            </a:r>
            <a:r>
              <a:rPr lang="en-US" sz="1950" dirty="0"/>
              <a:t> </a:t>
            </a:r>
            <a:r>
              <a:rPr lang="en-US" sz="1950" dirty="0" err="1"/>
              <a:t>dụng</a:t>
            </a:r>
            <a:r>
              <a:rPr lang="en-US" sz="1950" dirty="0"/>
              <a:t> </a:t>
            </a:r>
            <a:r>
              <a:rPr lang="en-US" sz="1950" dirty="0" err="1"/>
              <a:t>th</a:t>
            </a:r>
            <a:r>
              <a:rPr lang="vi-VN" sz="1950" dirty="0"/>
              <a:t>ư</a:t>
            </a:r>
            <a:r>
              <a:rPr lang="en-US" sz="1950" dirty="0"/>
              <a:t> </a:t>
            </a:r>
            <a:r>
              <a:rPr lang="en-US" sz="1950" dirty="0" err="1"/>
              <a:t>viện</a:t>
            </a:r>
            <a:r>
              <a:rPr lang="en-US" sz="1950" dirty="0"/>
              <a:t> </a:t>
            </a:r>
            <a:r>
              <a:rPr lang="en-US" sz="1950" dirty="0" err="1"/>
              <a:t>tay</a:t>
            </a:r>
            <a:r>
              <a:rPr lang="en-US" sz="1950" dirty="0"/>
              <a:t> </a:t>
            </a:r>
            <a:r>
              <a:rPr lang="en-US" sz="1950" dirty="0" err="1"/>
              <a:t>cầm</a:t>
            </a:r>
            <a:r>
              <a:rPr lang="en-US" sz="1950" dirty="0"/>
              <a:t> PS2:</a:t>
            </a:r>
          </a:p>
          <a:p>
            <a:pPr lvl="1">
              <a:lnSpc>
                <a:spcPct val="150000"/>
              </a:lnSpc>
            </a:pPr>
            <a:r>
              <a:rPr lang="en-US" sz="1950" dirty="0"/>
              <a:t>Link </a:t>
            </a:r>
            <a:r>
              <a:rPr lang="en-US" sz="1950" dirty="0" err="1"/>
              <a:t>tải</a:t>
            </a:r>
            <a:r>
              <a:rPr lang="en-US" sz="1950" dirty="0"/>
              <a:t> </a:t>
            </a:r>
            <a:r>
              <a:rPr lang="en-US" sz="1950" dirty="0" err="1"/>
              <a:t>th</a:t>
            </a:r>
            <a:r>
              <a:rPr lang="vi-VN" sz="1950" dirty="0"/>
              <a:t>ư</a:t>
            </a:r>
            <a:r>
              <a:rPr lang="en-US" sz="1950" dirty="0"/>
              <a:t> </a:t>
            </a:r>
            <a:r>
              <a:rPr lang="en-US" sz="1950" dirty="0" err="1"/>
              <a:t>viện</a:t>
            </a:r>
            <a:r>
              <a:rPr lang="en-US" sz="1950" dirty="0"/>
              <a:t>: </a:t>
            </a:r>
            <a:r>
              <a:rPr lang="en-US" sz="1950" dirty="0">
                <a:hlinkClick r:id="rId9"/>
              </a:rPr>
              <a:t>https://github.com/makerhanoi/Arduino-PS2X-ESP32-Makerbot</a:t>
            </a:r>
            <a:endParaRPr lang="en-US" sz="1950" dirty="0"/>
          </a:p>
          <a:p>
            <a:pPr lvl="1">
              <a:lnSpc>
                <a:spcPct val="150000"/>
              </a:lnSpc>
            </a:pPr>
            <a:r>
              <a:rPr lang="en-US" sz="1950" dirty="0" err="1"/>
              <a:t>Ví</a:t>
            </a:r>
            <a:r>
              <a:rPr lang="en-US" sz="1950" dirty="0"/>
              <a:t> </a:t>
            </a:r>
            <a:r>
              <a:rPr lang="en-US" sz="1950" dirty="0" err="1"/>
              <a:t>dụ</a:t>
            </a:r>
            <a:r>
              <a:rPr lang="en-US" sz="1950" dirty="0"/>
              <a:t> </a:t>
            </a:r>
            <a:r>
              <a:rPr lang="en-US" sz="1950" dirty="0" err="1"/>
              <a:t>mẫu</a:t>
            </a:r>
            <a:r>
              <a:rPr lang="en-US" sz="1950" dirty="0"/>
              <a:t> </a:t>
            </a:r>
            <a:r>
              <a:rPr lang="en-US" sz="1950" b="1" dirty="0"/>
              <a:t>File-&gt;examples-&gt;Arduino-PS2X-ESP32-Makerbot&gt;PS2X_Example_VIA_Makerbot_ESP32</a:t>
            </a:r>
          </a:p>
          <a:p>
            <a:pPr lvl="1">
              <a:lnSpc>
                <a:spcPct val="150000"/>
              </a:lnSpc>
            </a:pPr>
            <a:endParaRPr lang="en-US" sz="1950" b="1" dirty="0"/>
          </a:p>
          <a:p>
            <a:pPr lvl="1">
              <a:lnSpc>
                <a:spcPct val="150000"/>
              </a:lnSpc>
            </a:pPr>
            <a:endParaRPr lang="en-US" sz="1950" dirty="0"/>
          </a:p>
        </p:txBody>
      </p:sp>
    </p:spTree>
    <p:extLst>
      <p:ext uri="{BB962C8B-B14F-4D97-AF65-F5344CB8AC3E}">
        <p14:creationId xmlns:p14="http://schemas.microsoft.com/office/powerpoint/2010/main" val="24748505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5" name="Google Shape;635;p41"/>
          <p:cNvCxnSpPr>
            <a:cxnSpLocks/>
          </p:cNvCxnSpPr>
          <p:nvPr/>
        </p:nvCxnSpPr>
        <p:spPr>
          <a:xfrm>
            <a:off x="584950" y="2389964"/>
            <a:ext cx="1341289" cy="0"/>
          </a:xfrm>
          <a:prstGeom prst="straightConnector1">
            <a:avLst/>
          </a:prstGeom>
          <a:noFill/>
          <a:ln w="76200" cap="flat" cmpd="sng">
            <a:solidFill>
              <a:srgbClr val="ED5112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652" name="Google Shape;652;p41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91909" y="33926"/>
            <a:ext cx="4660709" cy="210924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1"/>
          <p:cNvSpPr txBox="1"/>
          <p:nvPr/>
        </p:nvSpPr>
        <p:spPr>
          <a:xfrm>
            <a:off x="596313" y="830568"/>
            <a:ext cx="7304033" cy="53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0C0C0C"/>
              </a:buClr>
              <a:buSzPts val="2800"/>
            </a:pPr>
            <a:r>
              <a:rPr lang="pt-BR" sz="2800" b="1" dirty="0">
                <a:solidFill>
                  <a:srgbClr val="0C0C0C"/>
                </a:solidFill>
              </a:rPr>
              <a:t>Tay điều khiển</a:t>
            </a:r>
            <a:endParaRPr sz="2800" b="0" i="0" u="none" strike="noStrike" cap="none" dirty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2A6C16-3042-43B9-AD2A-F39D7959A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120"/>
          <a:stretch/>
        </p:blipFill>
        <p:spPr bwMode="auto">
          <a:xfrm>
            <a:off x="10890517" y="196443"/>
            <a:ext cx="869146" cy="9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4" name="Google Shape;634;p41"/>
          <p:cNvSpPr txBox="1"/>
          <p:nvPr/>
        </p:nvSpPr>
        <p:spPr>
          <a:xfrm>
            <a:off x="514389" y="1794577"/>
            <a:ext cx="6895403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FF6600"/>
              </a:buClr>
              <a:buSzPts val="2400"/>
            </a:pPr>
            <a:r>
              <a:rPr lang="pt-BR" sz="2400" b="1" dirty="0">
                <a:solidFill>
                  <a:srgbClr val="FF6600"/>
                </a:solidFill>
              </a:rPr>
              <a:t>S</a:t>
            </a:r>
            <a:r>
              <a:rPr lang="en-US" sz="2400" b="1" dirty="0">
                <a:solidFill>
                  <a:srgbClr val="FF6600"/>
                </a:solidFill>
              </a:rPr>
              <a:t>ơ </a:t>
            </a:r>
            <a:r>
              <a:rPr lang="en-US" sz="2400" b="1" dirty="0" err="1">
                <a:solidFill>
                  <a:srgbClr val="FF6600"/>
                </a:solidFill>
              </a:rPr>
              <a:t>đồ</a:t>
            </a:r>
            <a:r>
              <a:rPr lang="en-US" sz="2400" b="1" dirty="0">
                <a:solidFill>
                  <a:srgbClr val="FF6600"/>
                </a:solidFill>
              </a:rPr>
              <a:t> </a:t>
            </a:r>
            <a:r>
              <a:rPr lang="en-US" sz="2400" b="1" dirty="0" err="1">
                <a:solidFill>
                  <a:srgbClr val="FF6600"/>
                </a:solidFill>
              </a:rPr>
              <a:t>kết</a:t>
            </a:r>
            <a:r>
              <a:rPr lang="en-US" sz="2400" b="1" dirty="0">
                <a:solidFill>
                  <a:srgbClr val="FF6600"/>
                </a:solidFill>
              </a:rPr>
              <a:t> </a:t>
            </a:r>
            <a:r>
              <a:rPr lang="en-US" sz="2400" b="1" dirty="0" err="1">
                <a:solidFill>
                  <a:srgbClr val="FF6600"/>
                </a:solidFill>
              </a:rPr>
              <a:t>nối</a:t>
            </a:r>
            <a:r>
              <a:rPr lang="en-US" sz="2400" b="1" dirty="0">
                <a:solidFill>
                  <a:srgbClr val="FF6600"/>
                </a:solidFill>
              </a:rPr>
              <a:t> </a:t>
            </a:r>
            <a:r>
              <a:rPr lang="pt-BR" sz="2400" b="1" dirty="0">
                <a:solidFill>
                  <a:srgbClr val="FF6600"/>
                </a:solidFill>
              </a:rPr>
              <a:t>tay điều khiển PS2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744B67-9B8A-4095-90C1-1735DB5C1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173" y="287806"/>
            <a:ext cx="3187700" cy="12238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BB7F5A-C48C-401D-ACCC-A7559A7B6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0939" y="991343"/>
            <a:ext cx="2176461" cy="536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FC2966-0C5D-4F87-AF3E-86438C270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0303" y="2389964"/>
            <a:ext cx="5569547" cy="548252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0C3996-613B-471F-8CB8-03317BC535B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736" r="9848"/>
          <a:stretch/>
        </p:blipFill>
        <p:spPr>
          <a:xfrm>
            <a:off x="584950" y="3124698"/>
            <a:ext cx="6382348" cy="4657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CCE51A-E238-4303-AC12-5A398594552F}"/>
              </a:ext>
            </a:extLst>
          </p:cNvPr>
          <p:cNvSpPr txBox="1"/>
          <p:nvPr/>
        </p:nvSpPr>
        <p:spPr>
          <a:xfrm>
            <a:off x="949428" y="8313215"/>
            <a:ext cx="10659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Lưu</a:t>
            </a:r>
            <a:r>
              <a:rPr lang="en-US" sz="2000" dirty="0"/>
              <a:t> ý </a:t>
            </a:r>
            <a:r>
              <a:rPr lang="en-US" sz="2000" dirty="0" err="1"/>
              <a:t>có</a:t>
            </a:r>
            <a:r>
              <a:rPr lang="en-US" sz="2000" dirty="0"/>
              <a:t> 2 </a:t>
            </a:r>
            <a:r>
              <a:rPr lang="en-US" sz="2000" dirty="0" err="1"/>
              <a:t>chân</a:t>
            </a:r>
            <a:r>
              <a:rPr lang="en-US" sz="2000" dirty="0"/>
              <a:t> ta </a:t>
            </a:r>
            <a:r>
              <a:rPr lang="en-US" sz="2000" dirty="0" err="1"/>
              <a:t>không</a:t>
            </a:r>
            <a:r>
              <a:rPr lang="en-US" sz="2000" dirty="0"/>
              <a:t> </a:t>
            </a: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 </a:t>
            </a:r>
            <a:r>
              <a:rPr lang="en-US" sz="2000" dirty="0" err="1"/>
              <a:t>chân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3 (Rumble motor)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chân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7 (Acknowledge)</a:t>
            </a:r>
          </a:p>
        </p:txBody>
      </p:sp>
    </p:spTree>
    <p:extLst>
      <p:ext uri="{BB962C8B-B14F-4D97-AF65-F5344CB8AC3E}">
        <p14:creationId xmlns:p14="http://schemas.microsoft.com/office/powerpoint/2010/main" val="4163324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5" name="Google Shape;635;p41"/>
          <p:cNvCxnSpPr>
            <a:cxnSpLocks/>
          </p:cNvCxnSpPr>
          <p:nvPr/>
        </p:nvCxnSpPr>
        <p:spPr>
          <a:xfrm>
            <a:off x="584950" y="2389964"/>
            <a:ext cx="1341289" cy="0"/>
          </a:xfrm>
          <a:prstGeom prst="straightConnector1">
            <a:avLst/>
          </a:prstGeom>
          <a:noFill/>
          <a:ln w="76200" cap="flat" cmpd="sng">
            <a:solidFill>
              <a:srgbClr val="ED5112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652" name="Google Shape;652;p41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91909" y="33926"/>
            <a:ext cx="4660709" cy="210924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1"/>
          <p:cNvSpPr txBox="1"/>
          <p:nvPr/>
        </p:nvSpPr>
        <p:spPr>
          <a:xfrm>
            <a:off x="596313" y="830568"/>
            <a:ext cx="7304033" cy="53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0C0C0C"/>
              </a:buClr>
              <a:buSzPts val="2800"/>
            </a:pPr>
            <a:r>
              <a:rPr lang="pt-BR" sz="2800" b="1" dirty="0">
                <a:solidFill>
                  <a:srgbClr val="0C0C0C"/>
                </a:solidFill>
              </a:rPr>
              <a:t>Tay điều khiển</a:t>
            </a:r>
            <a:endParaRPr sz="2800" b="0" i="0" u="none" strike="noStrike" cap="none" dirty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2A6C16-3042-43B9-AD2A-F39D7959A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120"/>
          <a:stretch/>
        </p:blipFill>
        <p:spPr bwMode="auto">
          <a:xfrm>
            <a:off x="10890517" y="196443"/>
            <a:ext cx="869146" cy="9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4" name="Google Shape;634;p41"/>
          <p:cNvSpPr txBox="1"/>
          <p:nvPr/>
        </p:nvSpPr>
        <p:spPr>
          <a:xfrm>
            <a:off x="514389" y="1794577"/>
            <a:ext cx="6895403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FF6600"/>
              </a:buClr>
              <a:buSzPts val="2400"/>
            </a:pPr>
            <a:r>
              <a:rPr lang="pt-BR" sz="2400" b="1" dirty="0">
                <a:solidFill>
                  <a:srgbClr val="FF6600"/>
                </a:solidFill>
              </a:rPr>
              <a:t>Lập trình tay điều khiển PS2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744B67-9B8A-4095-90C1-1735DB5C1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173" y="287806"/>
            <a:ext cx="3187700" cy="12238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BB7F5A-C48C-401D-ACCC-A7559A7B6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0939" y="991343"/>
            <a:ext cx="2176461" cy="5364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DAF5DA-DFB0-493F-AE4C-2A8205786D77}"/>
              </a:ext>
            </a:extLst>
          </p:cNvPr>
          <p:cNvSpPr txBox="1"/>
          <p:nvPr/>
        </p:nvSpPr>
        <p:spPr>
          <a:xfrm>
            <a:off x="514389" y="2607943"/>
            <a:ext cx="444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err="1"/>
              <a:t>Bản</a:t>
            </a:r>
            <a:r>
              <a:rPr lang="en-US" sz="2000" b="1" i="1" dirty="0"/>
              <a:t> </a:t>
            </a:r>
            <a:r>
              <a:rPr lang="en-US" sz="2000" b="1" i="1" dirty="0" err="1"/>
              <a:t>đồ</a:t>
            </a:r>
            <a:r>
              <a:rPr lang="en-US" sz="2000" b="1" i="1" dirty="0"/>
              <a:t> </a:t>
            </a:r>
            <a:r>
              <a:rPr lang="en-US" sz="2000" b="1" i="1" dirty="0" err="1"/>
              <a:t>nút</a:t>
            </a:r>
            <a:r>
              <a:rPr lang="en-US" sz="2000" b="1" i="1" dirty="0"/>
              <a:t> </a:t>
            </a:r>
            <a:r>
              <a:rPr lang="en-US" sz="2000" b="1" i="1" dirty="0" err="1"/>
              <a:t>bấm</a:t>
            </a:r>
            <a:r>
              <a:rPr lang="en-US" sz="2000" b="1" i="1" dirty="0"/>
              <a:t> </a:t>
            </a:r>
            <a:r>
              <a:rPr lang="en-US" sz="2000" b="1" i="1" dirty="0" err="1"/>
              <a:t>tay</a:t>
            </a:r>
            <a:r>
              <a:rPr lang="en-US" sz="2000" b="1" i="1" dirty="0"/>
              <a:t> </a:t>
            </a:r>
            <a:r>
              <a:rPr lang="en-US" sz="2000" b="1" i="1" dirty="0" err="1"/>
              <a:t>điều</a:t>
            </a:r>
            <a:r>
              <a:rPr lang="en-US" sz="2000" b="1" i="1" dirty="0"/>
              <a:t> </a:t>
            </a:r>
            <a:r>
              <a:rPr lang="en-US" sz="2000" b="1" i="1" dirty="0" err="1"/>
              <a:t>khiển</a:t>
            </a:r>
            <a:r>
              <a:rPr lang="en-US" sz="2000" b="1" i="1" dirty="0"/>
              <a:t> PS2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F0434A-4E62-4146-A734-31AB155880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7084" y="3124698"/>
            <a:ext cx="7923442" cy="593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0742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5" name="Google Shape;635;p41"/>
          <p:cNvCxnSpPr>
            <a:cxnSpLocks/>
          </p:cNvCxnSpPr>
          <p:nvPr/>
        </p:nvCxnSpPr>
        <p:spPr>
          <a:xfrm>
            <a:off x="584950" y="2389964"/>
            <a:ext cx="1341289" cy="0"/>
          </a:xfrm>
          <a:prstGeom prst="straightConnector1">
            <a:avLst/>
          </a:prstGeom>
          <a:noFill/>
          <a:ln w="76200" cap="flat" cmpd="sng">
            <a:solidFill>
              <a:srgbClr val="ED5112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652" name="Google Shape;652;p41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91909" y="33926"/>
            <a:ext cx="4660709" cy="210924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1"/>
          <p:cNvSpPr txBox="1"/>
          <p:nvPr/>
        </p:nvSpPr>
        <p:spPr>
          <a:xfrm>
            <a:off x="596313" y="830568"/>
            <a:ext cx="7304033" cy="53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0C0C0C"/>
              </a:buClr>
              <a:buSzPts val="2800"/>
            </a:pPr>
            <a:r>
              <a:rPr lang="pt-BR" sz="2800" b="1" dirty="0">
                <a:solidFill>
                  <a:srgbClr val="0C0C0C"/>
                </a:solidFill>
              </a:rPr>
              <a:t>Tay điều khiển</a:t>
            </a:r>
            <a:endParaRPr sz="2800" b="0" i="0" u="none" strike="noStrike" cap="none" dirty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2A6C16-3042-43B9-AD2A-F39D7959A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120"/>
          <a:stretch/>
        </p:blipFill>
        <p:spPr bwMode="auto">
          <a:xfrm>
            <a:off x="10890517" y="196443"/>
            <a:ext cx="869146" cy="9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4" name="Google Shape;634;p41"/>
          <p:cNvSpPr txBox="1"/>
          <p:nvPr/>
        </p:nvSpPr>
        <p:spPr>
          <a:xfrm>
            <a:off x="514389" y="1794577"/>
            <a:ext cx="6895403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FF6600"/>
              </a:buClr>
              <a:buSzPts val="2400"/>
            </a:pPr>
            <a:r>
              <a:rPr lang="pt-BR" sz="2400" b="1" dirty="0">
                <a:solidFill>
                  <a:srgbClr val="FF6600"/>
                </a:solidFill>
              </a:rPr>
              <a:t>Lập trình tay điều khiển PS2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744B67-9B8A-4095-90C1-1735DB5C1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173" y="287806"/>
            <a:ext cx="3187700" cy="12238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BB7F5A-C48C-401D-ACCC-A7559A7B6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0939" y="991343"/>
            <a:ext cx="2176461" cy="5364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F16E04-0608-4D1C-988E-C56B38C496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988" y="3128490"/>
            <a:ext cx="10754675" cy="58814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DAF5DA-DFB0-493F-AE4C-2A8205786D77}"/>
              </a:ext>
            </a:extLst>
          </p:cNvPr>
          <p:cNvSpPr txBox="1"/>
          <p:nvPr/>
        </p:nvSpPr>
        <p:spPr>
          <a:xfrm>
            <a:off x="514389" y="2607943"/>
            <a:ext cx="444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err="1"/>
              <a:t>Bản</a:t>
            </a:r>
            <a:r>
              <a:rPr lang="en-US" sz="2000" b="1" i="1" dirty="0"/>
              <a:t> </a:t>
            </a:r>
            <a:r>
              <a:rPr lang="en-US" sz="2000" b="1" i="1" dirty="0" err="1"/>
              <a:t>đồ</a:t>
            </a:r>
            <a:r>
              <a:rPr lang="en-US" sz="2000" b="1" i="1" dirty="0"/>
              <a:t> </a:t>
            </a:r>
            <a:r>
              <a:rPr lang="en-US" sz="2000" b="1" i="1" dirty="0" err="1"/>
              <a:t>nút</a:t>
            </a:r>
            <a:r>
              <a:rPr lang="en-US" sz="2000" b="1" i="1" dirty="0"/>
              <a:t> </a:t>
            </a:r>
            <a:r>
              <a:rPr lang="en-US" sz="2000" b="1" i="1" dirty="0" err="1"/>
              <a:t>bấm</a:t>
            </a:r>
            <a:r>
              <a:rPr lang="en-US" sz="2000" b="1" i="1" dirty="0"/>
              <a:t> </a:t>
            </a:r>
            <a:r>
              <a:rPr lang="en-US" sz="2000" b="1" i="1" dirty="0" err="1"/>
              <a:t>tay</a:t>
            </a:r>
            <a:r>
              <a:rPr lang="en-US" sz="2000" b="1" i="1" dirty="0"/>
              <a:t> </a:t>
            </a:r>
            <a:r>
              <a:rPr lang="en-US" sz="2000" b="1" i="1" dirty="0" err="1"/>
              <a:t>điều</a:t>
            </a:r>
            <a:r>
              <a:rPr lang="en-US" sz="2000" b="1" i="1" dirty="0"/>
              <a:t> </a:t>
            </a:r>
            <a:r>
              <a:rPr lang="en-US" sz="2000" b="1" i="1" dirty="0" err="1"/>
              <a:t>khiển</a:t>
            </a:r>
            <a:r>
              <a:rPr lang="en-US" sz="2000" b="1" i="1" dirty="0"/>
              <a:t> PS2</a:t>
            </a:r>
          </a:p>
        </p:txBody>
      </p:sp>
    </p:spTree>
    <p:extLst>
      <p:ext uri="{BB962C8B-B14F-4D97-AF65-F5344CB8AC3E}">
        <p14:creationId xmlns:p14="http://schemas.microsoft.com/office/powerpoint/2010/main" val="29134984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5" name="Google Shape;635;p41"/>
          <p:cNvCxnSpPr>
            <a:cxnSpLocks/>
          </p:cNvCxnSpPr>
          <p:nvPr/>
        </p:nvCxnSpPr>
        <p:spPr>
          <a:xfrm>
            <a:off x="584950" y="2389964"/>
            <a:ext cx="1341289" cy="0"/>
          </a:xfrm>
          <a:prstGeom prst="straightConnector1">
            <a:avLst/>
          </a:prstGeom>
          <a:noFill/>
          <a:ln w="76200" cap="flat" cmpd="sng">
            <a:solidFill>
              <a:srgbClr val="ED5112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652" name="Google Shape;652;p41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91909" y="33926"/>
            <a:ext cx="4660709" cy="210924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1"/>
          <p:cNvSpPr txBox="1"/>
          <p:nvPr/>
        </p:nvSpPr>
        <p:spPr>
          <a:xfrm>
            <a:off x="596313" y="830568"/>
            <a:ext cx="7304033" cy="53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0C0C0C"/>
              </a:buClr>
              <a:buSzPts val="2800"/>
            </a:pPr>
            <a:r>
              <a:rPr lang="pt-BR" sz="2800" b="1" dirty="0">
                <a:solidFill>
                  <a:srgbClr val="0C0C0C"/>
                </a:solidFill>
              </a:rPr>
              <a:t>Tay điều khiển</a:t>
            </a:r>
            <a:endParaRPr sz="2800" b="0" i="0" u="none" strike="noStrike" cap="none" dirty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2A6C16-3042-43B9-AD2A-F39D7959A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120"/>
          <a:stretch/>
        </p:blipFill>
        <p:spPr bwMode="auto">
          <a:xfrm>
            <a:off x="10890517" y="196443"/>
            <a:ext cx="869146" cy="9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4" name="Google Shape;634;p41"/>
          <p:cNvSpPr txBox="1"/>
          <p:nvPr/>
        </p:nvSpPr>
        <p:spPr>
          <a:xfrm>
            <a:off x="514389" y="1794577"/>
            <a:ext cx="6895403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FF6600"/>
              </a:buClr>
              <a:buSzPts val="2400"/>
            </a:pPr>
            <a:r>
              <a:rPr lang="pt-BR" sz="2400" b="1" dirty="0">
                <a:solidFill>
                  <a:srgbClr val="FF6600"/>
                </a:solidFill>
              </a:rPr>
              <a:t>Lập trình tay điều khiển PS2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744B67-9B8A-4095-90C1-1735DB5C1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173" y="287806"/>
            <a:ext cx="3187700" cy="12238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BB7F5A-C48C-401D-ACCC-A7559A7B6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0939" y="991343"/>
            <a:ext cx="2176461" cy="5364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DAF5DA-DFB0-493F-AE4C-2A8205786D77}"/>
              </a:ext>
            </a:extLst>
          </p:cNvPr>
          <p:cNvSpPr txBox="1"/>
          <p:nvPr/>
        </p:nvSpPr>
        <p:spPr>
          <a:xfrm>
            <a:off x="596312" y="2585865"/>
            <a:ext cx="11938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err="1"/>
              <a:t>Bắt</a:t>
            </a:r>
            <a:r>
              <a:rPr lang="en-US" sz="2000" b="1" i="1" dirty="0"/>
              <a:t> </a:t>
            </a:r>
            <a:r>
              <a:rPr lang="en-US" sz="2000" b="1" i="1" dirty="0" err="1"/>
              <a:t>đầu</a:t>
            </a:r>
            <a:r>
              <a:rPr lang="en-US" sz="2000" b="1" i="1" dirty="0"/>
              <a:t> với </a:t>
            </a:r>
            <a:r>
              <a:rPr lang="en-US" sz="2000" b="1" i="1" dirty="0" err="1"/>
              <a:t>ví</a:t>
            </a:r>
            <a:r>
              <a:rPr lang="en-US" sz="2000" b="1" i="1" dirty="0"/>
              <a:t> </a:t>
            </a:r>
            <a:r>
              <a:rPr lang="en-US" sz="2000" b="1" i="1" dirty="0" err="1"/>
              <a:t>dụ</a:t>
            </a:r>
            <a:r>
              <a:rPr lang="en-US" sz="2000" b="1" i="1" dirty="0"/>
              <a:t> </a:t>
            </a:r>
            <a:r>
              <a:rPr lang="en-US" sz="2000" b="1" i="1" dirty="0" err="1"/>
              <a:t>đọc</a:t>
            </a:r>
            <a:r>
              <a:rPr lang="en-US" sz="2000" b="1" i="1" dirty="0"/>
              <a:t> </a:t>
            </a:r>
            <a:r>
              <a:rPr lang="en-US" sz="2000" b="1" i="1" dirty="0" err="1"/>
              <a:t>các</a:t>
            </a:r>
            <a:r>
              <a:rPr lang="en-US" sz="2000" b="1" i="1" dirty="0"/>
              <a:t> </a:t>
            </a:r>
            <a:r>
              <a:rPr lang="en-US" sz="2000" b="1" i="1" dirty="0" err="1"/>
              <a:t>nút</a:t>
            </a:r>
            <a:r>
              <a:rPr lang="en-US" sz="2000" b="1" i="1" dirty="0"/>
              <a:t> </a:t>
            </a:r>
            <a:r>
              <a:rPr lang="en-US" sz="2000" b="1" i="1" dirty="0" err="1"/>
              <a:t>bẩm</a:t>
            </a:r>
            <a:r>
              <a:rPr lang="en-US" sz="2000" b="1" i="1" dirty="0"/>
              <a:t> </a:t>
            </a:r>
            <a:r>
              <a:rPr lang="en-US" sz="2000" b="1" i="1" dirty="0" err="1"/>
              <a:t>gửi</a:t>
            </a:r>
            <a:r>
              <a:rPr lang="en-US" sz="2000" b="1" i="1" dirty="0"/>
              <a:t> </a:t>
            </a:r>
            <a:r>
              <a:rPr lang="en-US" sz="2000" b="1" i="1" dirty="0" err="1"/>
              <a:t>từ</a:t>
            </a:r>
            <a:r>
              <a:rPr lang="en-US" sz="2000" b="1" i="1" dirty="0"/>
              <a:t> </a:t>
            </a:r>
            <a:r>
              <a:rPr lang="en-US" sz="2000" b="1" i="1" dirty="0" err="1"/>
              <a:t>tay</a:t>
            </a:r>
            <a:r>
              <a:rPr lang="en-US" sz="2000" b="1" i="1" dirty="0"/>
              <a:t> </a:t>
            </a:r>
            <a:r>
              <a:rPr lang="en-US" sz="2000" b="1" i="1" dirty="0" err="1"/>
              <a:t>cầm</a:t>
            </a:r>
            <a:r>
              <a:rPr lang="en-US" sz="2000" b="1" i="1" dirty="0"/>
              <a:t> (</a:t>
            </a:r>
            <a:r>
              <a:rPr lang="en-US" sz="2000" b="1" dirty="0"/>
              <a:t>PS2X_Example_VIA_Makerbot_ESP32)</a:t>
            </a:r>
            <a:r>
              <a:rPr lang="en-US" sz="2000" b="1" i="1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9347CA-6A2F-44B4-AAA0-D8057A91EED2}"/>
              </a:ext>
            </a:extLst>
          </p:cNvPr>
          <p:cNvSpPr/>
          <p:nvPr/>
        </p:nvSpPr>
        <p:spPr>
          <a:xfrm>
            <a:off x="584950" y="3305339"/>
            <a:ext cx="6109365" cy="47089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chemeClr val="tx1"/>
                </a:solidFill>
                <a:latin typeface="+mj-lt"/>
                <a:cs typeface="Consolas" panose="020B0609020204030204" pitchFamily="49" charset="0"/>
              </a:rPr>
              <a:t>Khai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j-lt"/>
                <a:cs typeface="Consolas" panose="020B0609020204030204" pitchFamily="49" charset="0"/>
              </a:rPr>
              <a:t>báo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j-lt"/>
                <a:cs typeface="Consolas" panose="020B0609020204030204" pitchFamily="49" charset="0"/>
              </a:rPr>
              <a:t>th</a:t>
            </a:r>
            <a:r>
              <a:rPr lang="vi-VN" sz="2000" dirty="0">
                <a:solidFill>
                  <a:schemeClr val="tx1"/>
                </a:solidFill>
                <a:latin typeface="+mj-lt"/>
                <a:cs typeface="Consolas" panose="020B0609020204030204" pitchFamily="49" charset="0"/>
              </a:rPr>
              <a:t>ư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j-lt"/>
                <a:cs typeface="Consolas" panose="020B0609020204030204" pitchFamily="49" charset="0"/>
              </a:rPr>
              <a:t>viện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j-lt"/>
                <a:cs typeface="Consolas" panose="020B0609020204030204" pitchFamily="49" charset="0"/>
              </a:rPr>
              <a:t>cho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j-lt"/>
                <a:cs typeface="Consolas" panose="020B0609020204030204" pitchFamily="49" charset="0"/>
              </a:rPr>
              <a:t>tay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j-lt"/>
                <a:cs typeface="Consolas" panose="020B0609020204030204" pitchFamily="49" charset="0"/>
              </a:rPr>
              <a:t>cầm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onsolas" panose="020B0609020204030204" pitchFamily="49" charset="0"/>
              </a:rPr>
              <a:t>:</a:t>
            </a:r>
          </a:p>
          <a:p>
            <a:r>
              <a:rPr lang="vi-VN" sz="2000" dirty="0">
                <a:solidFill>
                  <a:srgbClr val="804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&lt;PS2X_lib.h&gt; </a:t>
            </a:r>
            <a:r>
              <a:rPr lang="vi-VN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Khai báo thư viện</a:t>
            </a:r>
            <a:endParaRPr lang="en-US" sz="2000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804000"/>
              </a:solidFill>
              <a:latin typeface="Courier New" panose="02070309020205020404" pitchFamily="49" charset="0"/>
            </a:endParaRPr>
          </a:p>
          <a:p>
            <a:endParaRPr lang="en-US" sz="2000" dirty="0">
              <a:solidFill>
                <a:srgbClr val="804000"/>
              </a:solidFill>
              <a:latin typeface="Courier New" panose="02070309020205020404" pitchFamily="49" charset="0"/>
            </a:endParaRPr>
          </a:p>
          <a:p>
            <a:r>
              <a:rPr lang="en-US" sz="2000" dirty="0" err="1">
                <a:solidFill>
                  <a:schemeClr val="tx1"/>
                </a:solidFill>
                <a:latin typeface="+mj-lt"/>
              </a:rPr>
              <a:t>Định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j-lt"/>
              </a:rPr>
              <a:t>nghĩa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j-lt"/>
              </a:rPr>
              <a:t>các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j-lt"/>
              </a:rPr>
              <a:t>chân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j-lt"/>
              </a:rPr>
              <a:t>điều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j-lt"/>
              </a:rPr>
              <a:t>khiển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</a:t>
            </a:r>
          </a:p>
          <a:p>
            <a:r>
              <a:rPr lang="en-US" sz="2000" dirty="0">
                <a:solidFill>
                  <a:srgbClr val="804000"/>
                </a:solidFill>
                <a:latin typeface="Courier New" panose="02070309020205020404" pitchFamily="49" charset="0"/>
              </a:rPr>
              <a:t>#</a:t>
            </a:r>
            <a:r>
              <a:rPr lang="en-US" sz="2000" dirty="0">
                <a:solidFill>
                  <a:srgbClr val="804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define PS2_DAT 12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MISO </a:t>
            </a:r>
          </a:p>
          <a:p>
            <a:r>
              <a:rPr lang="en-US" sz="2000" dirty="0">
                <a:solidFill>
                  <a:srgbClr val="804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PS2_CMD 13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MOSI </a:t>
            </a:r>
          </a:p>
          <a:p>
            <a:r>
              <a:rPr lang="en-US" sz="2000" dirty="0">
                <a:solidFill>
                  <a:srgbClr val="804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PS2_SEL 15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SS </a:t>
            </a:r>
          </a:p>
          <a:p>
            <a:r>
              <a:rPr lang="en-US" sz="2000" dirty="0">
                <a:solidFill>
                  <a:srgbClr val="804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PS2_CLK 14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SLK</a:t>
            </a:r>
          </a:p>
          <a:p>
            <a:endParaRPr lang="en-US" sz="2000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Khởi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tạo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class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của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</a:t>
            </a:r>
            <a:r>
              <a:rPr lang="vi-VN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ư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viện</a:t>
            </a:r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PS2X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ps2x</a:t>
            </a:r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khởi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tạo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class PS2x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008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vi-VN" sz="200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DFC7E5-85F4-43AF-A51A-F504EAC54B6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792"/>
          <a:stretch/>
        </p:blipFill>
        <p:spPr>
          <a:xfrm>
            <a:off x="6694315" y="3901349"/>
            <a:ext cx="5750560" cy="308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397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5" name="Google Shape;635;p41"/>
          <p:cNvCxnSpPr>
            <a:cxnSpLocks/>
          </p:cNvCxnSpPr>
          <p:nvPr/>
        </p:nvCxnSpPr>
        <p:spPr>
          <a:xfrm>
            <a:off x="584950" y="2389964"/>
            <a:ext cx="1341289" cy="0"/>
          </a:xfrm>
          <a:prstGeom prst="straightConnector1">
            <a:avLst/>
          </a:prstGeom>
          <a:noFill/>
          <a:ln w="76200" cap="flat" cmpd="sng">
            <a:solidFill>
              <a:srgbClr val="ED5112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652" name="Google Shape;652;p41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91909" y="33926"/>
            <a:ext cx="4660709" cy="210924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1"/>
          <p:cNvSpPr txBox="1"/>
          <p:nvPr/>
        </p:nvSpPr>
        <p:spPr>
          <a:xfrm>
            <a:off x="596313" y="830568"/>
            <a:ext cx="7304033" cy="53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0C0C0C"/>
              </a:buClr>
              <a:buSzPts val="2800"/>
            </a:pPr>
            <a:r>
              <a:rPr lang="pt-BR" sz="2800" b="1" dirty="0">
                <a:solidFill>
                  <a:srgbClr val="0C0C0C"/>
                </a:solidFill>
              </a:rPr>
              <a:t>Tay điều khiển</a:t>
            </a:r>
            <a:endParaRPr sz="2800" b="0" i="0" u="none" strike="noStrike" cap="none" dirty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2A6C16-3042-43B9-AD2A-F39D7959A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120"/>
          <a:stretch/>
        </p:blipFill>
        <p:spPr bwMode="auto">
          <a:xfrm>
            <a:off x="10890517" y="196443"/>
            <a:ext cx="869146" cy="9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4" name="Google Shape;634;p41"/>
          <p:cNvSpPr txBox="1"/>
          <p:nvPr/>
        </p:nvSpPr>
        <p:spPr>
          <a:xfrm>
            <a:off x="514389" y="1794577"/>
            <a:ext cx="6895403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FF6600"/>
              </a:buClr>
              <a:buSzPts val="2400"/>
            </a:pPr>
            <a:r>
              <a:rPr lang="pt-BR" sz="2400" b="1" dirty="0">
                <a:solidFill>
                  <a:srgbClr val="FF6600"/>
                </a:solidFill>
              </a:rPr>
              <a:t>Lập trình tay điều khiển PS2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744B67-9B8A-4095-90C1-1735DB5C1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173" y="287806"/>
            <a:ext cx="3187700" cy="12238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BB7F5A-C48C-401D-ACCC-A7559A7B6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0939" y="991343"/>
            <a:ext cx="2176461" cy="5364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DAF5DA-DFB0-493F-AE4C-2A8205786D77}"/>
              </a:ext>
            </a:extLst>
          </p:cNvPr>
          <p:cNvSpPr txBox="1"/>
          <p:nvPr/>
        </p:nvSpPr>
        <p:spPr>
          <a:xfrm>
            <a:off x="596312" y="2585865"/>
            <a:ext cx="11938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err="1"/>
              <a:t>Bắt</a:t>
            </a:r>
            <a:r>
              <a:rPr lang="en-US" sz="2000" b="1" i="1" dirty="0"/>
              <a:t> </a:t>
            </a:r>
            <a:r>
              <a:rPr lang="en-US" sz="2000" b="1" i="1" dirty="0" err="1"/>
              <a:t>đầu</a:t>
            </a:r>
            <a:r>
              <a:rPr lang="en-US" sz="2000" b="1" i="1" dirty="0"/>
              <a:t> với </a:t>
            </a:r>
            <a:r>
              <a:rPr lang="en-US" sz="2000" b="1" i="1" dirty="0" err="1"/>
              <a:t>ví</a:t>
            </a:r>
            <a:r>
              <a:rPr lang="en-US" sz="2000" b="1" i="1" dirty="0"/>
              <a:t> </a:t>
            </a:r>
            <a:r>
              <a:rPr lang="en-US" sz="2000" b="1" i="1" dirty="0" err="1"/>
              <a:t>dụ</a:t>
            </a:r>
            <a:r>
              <a:rPr lang="en-US" sz="2000" b="1" i="1" dirty="0"/>
              <a:t> </a:t>
            </a:r>
            <a:r>
              <a:rPr lang="en-US" sz="2000" b="1" i="1" dirty="0" err="1"/>
              <a:t>đọc</a:t>
            </a:r>
            <a:r>
              <a:rPr lang="en-US" sz="2000" b="1" i="1" dirty="0"/>
              <a:t> </a:t>
            </a:r>
            <a:r>
              <a:rPr lang="en-US" sz="2000" b="1" i="1" dirty="0" err="1"/>
              <a:t>các</a:t>
            </a:r>
            <a:r>
              <a:rPr lang="en-US" sz="2000" b="1" i="1" dirty="0"/>
              <a:t> </a:t>
            </a:r>
            <a:r>
              <a:rPr lang="en-US" sz="2000" b="1" i="1" dirty="0" err="1"/>
              <a:t>nút</a:t>
            </a:r>
            <a:r>
              <a:rPr lang="en-US" sz="2000" b="1" i="1" dirty="0"/>
              <a:t> </a:t>
            </a:r>
            <a:r>
              <a:rPr lang="en-US" sz="2000" b="1" i="1" dirty="0" err="1"/>
              <a:t>bẩm</a:t>
            </a:r>
            <a:r>
              <a:rPr lang="en-US" sz="2000" b="1" i="1" dirty="0"/>
              <a:t> </a:t>
            </a:r>
            <a:r>
              <a:rPr lang="en-US" sz="2000" b="1" i="1" dirty="0" err="1"/>
              <a:t>gửi</a:t>
            </a:r>
            <a:r>
              <a:rPr lang="en-US" sz="2000" b="1" i="1" dirty="0"/>
              <a:t> </a:t>
            </a:r>
            <a:r>
              <a:rPr lang="en-US" sz="2000" b="1" i="1" dirty="0" err="1"/>
              <a:t>từ</a:t>
            </a:r>
            <a:r>
              <a:rPr lang="en-US" sz="2000" b="1" i="1" dirty="0"/>
              <a:t> </a:t>
            </a:r>
            <a:r>
              <a:rPr lang="en-US" sz="2000" b="1" i="1" dirty="0" err="1"/>
              <a:t>tay</a:t>
            </a:r>
            <a:r>
              <a:rPr lang="en-US" sz="2000" b="1" i="1" dirty="0"/>
              <a:t> </a:t>
            </a:r>
            <a:r>
              <a:rPr lang="en-US" sz="2000" b="1" i="1" dirty="0" err="1"/>
              <a:t>cầm</a:t>
            </a:r>
            <a:r>
              <a:rPr lang="en-US" sz="2000" b="1" i="1" dirty="0"/>
              <a:t> (</a:t>
            </a:r>
            <a:r>
              <a:rPr lang="en-US" sz="2000" b="1" dirty="0"/>
              <a:t>PS2X_Example_VIA_Makerbot_ESP32)</a:t>
            </a:r>
            <a:r>
              <a:rPr lang="en-US" sz="2000" b="1" i="1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9347CA-6A2F-44B4-AAA0-D8057A91EED2}"/>
              </a:ext>
            </a:extLst>
          </p:cNvPr>
          <p:cNvSpPr/>
          <p:nvPr/>
        </p:nvSpPr>
        <p:spPr>
          <a:xfrm>
            <a:off x="584950" y="3305339"/>
            <a:ext cx="12112450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tx1"/>
                </a:solidFill>
                <a:latin typeface="+mj-lt"/>
                <a:cs typeface="Consolas" panose="020B0609020204030204" pitchFamily="49" charset="0"/>
              </a:rPr>
              <a:t>Bắt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j-lt"/>
                <a:cs typeface="Consolas" panose="020B0609020204030204" pitchFamily="49" charset="0"/>
              </a:rPr>
              <a:t>đầu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j-lt"/>
                <a:cs typeface="Consolas" panose="020B0609020204030204" pitchFamily="49" charset="0"/>
              </a:rPr>
              <a:t>kết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j-lt"/>
                <a:cs typeface="Consolas" panose="020B0609020204030204" pitchFamily="49" charset="0"/>
              </a:rPr>
              <a:t>nối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j-lt"/>
                <a:cs typeface="Consolas" panose="020B0609020204030204" pitchFamily="49" charset="0"/>
              </a:rPr>
              <a:t>trong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j-lt"/>
                <a:cs typeface="Consolas" panose="020B0609020204030204" pitchFamily="49" charset="0"/>
              </a:rPr>
              <a:t>hàm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onsolas" panose="020B0609020204030204" pitchFamily="49" charset="0"/>
              </a:rPr>
              <a:t> setup()</a:t>
            </a:r>
          </a:p>
          <a:p>
            <a:endParaRPr lang="en-US" sz="2000" dirty="0">
              <a:solidFill>
                <a:schemeClr val="tx1"/>
              </a:solidFill>
              <a:latin typeface="+mj-lt"/>
              <a:cs typeface="Consolas" panose="020B0609020204030204" pitchFamily="49" charset="0"/>
            </a:endParaRPr>
          </a:p>
          <a:p>
            <a:r>
              <a:rPr lang="en-US" sz="2000" dirty="0" err="1">
                <a:solidFill>
                  <a:schemeClr val="tx1"/>
                </a:solidFill>
                <a:latin typeface="+mj-lt"/>
                <a:cs typeface="Consolas" panose="020B0609020204030204" pitchFamily="49" charset="0"/>
              </a:rPr>
              <a:t>Khởi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j-lt"/>
                <a:cs typeface="Consolas" panose="020B0609020204030204" pitchFamily="49" charset="0"/>
              </a:rPr>
              <a:t>tạo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onsolas" panose="020B0609020204030204" pitchFamily="49" charset="0"/>
              </a:rPr>
              <a:t> Serial monitor với </a:t>
            </a:r>
            <a:r>
              <a:rPr lang="en-US" sz="2000" dirty="0" err="1">
                <a:solidFill>
                  <a:schemeClr val="tx1"/>
                </a:solidFill>
                <a:latin typeface="+mj-lt"/>
                <a:cs typeface="Consolas" panose="020B0609020204030204" pitchFamily="49" charset="0"/>
              </a:rPr>
              <a:t>tốc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j-lt"/>
                <a:cs typeface="Consolas" panose="020B0609020204030204" pitchFamily="49" charset="0"/>
              </a:rPr>
              <a:t>độ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onsolas" panose="020B0609020204030204" pitchFamily="49" charset="0"/>
              </a:rPr>
              <a:t> 115200</a:t>
            </a:r>
          </a:p>
          <a:p>
            <a:r>
              <a:rPr lang="en-US" sz="2000" b="1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Serial</a:t>
            </a:r>
            <a:r>
              <a:rPr lang="en-US" sz="2000" b="1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begin</a:t>
            </a:r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FF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115200</a:t>
            </a:r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804000"/>
              </a:solidFill>
              <a:latin typeface="Courier New" panose="02070309020205020404" pitchFamily="49" charset="0"/>
            </a:endParaRPr>
          </a:p>
          <a:p>
            <a:r>
              <a:rPr lang="en-US" sz="2000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Kêt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nối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với </a:t>
            </a:r>
            <a:r>
              <a:rPr lang="en-US" sz="2000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tay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cầm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bằng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hàm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ps2x</a:t>
            </a:r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config_gamepad,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thử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kết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nối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lại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trong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vòng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10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lần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nếu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quá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10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lần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không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kết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nối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đ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ư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ợc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với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tay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cầm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thì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sẽ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dừng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lại</a:t>
            </a:r>
            <a:endParaRPr lang="en-US" sz="2000" dirty="0">
              <a:solidFill>
                <a:srgbClr val="804000"/>
              </a:solidFill>
              <a:latin typeface="Courier New" panose="02070309020205020404" pitchFamily="49" charset="0"/>
            </a:endParaRPr>
          </a:p>
          <a:p>
            <a:endParaRPr lang="en-US" sz="2000" dirty="0">
              <a:solidFill>
                <a:srgbClr val="804000"/>
              </a:solidFill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8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error </a:t>
            </a:r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2000" dirty="0">
                <a:solidFill>
                  <a:srgbClr val="FF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8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thử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kết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nối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với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tay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cầm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ps2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trong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10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lần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delay</a:t>
            </a:r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FF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1000</a:t>
            </a:r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đợi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giây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lvl="1"/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cài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đặt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chân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và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các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chế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độ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GamePad</a:t>
            </a:r>
            <a:endParaRPr lang="en-US" sz="2000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error </a:t>
            </a:r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ps2x</a:t>
            </a:r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config_gamepad</a:t>
            </a:r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PS2_CLK</a:t>
            </a:r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PS2_CMD</a:t>
            </a:r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PS2_SEL</a:t>
            </a:r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PS2_DAT</a:t>
            </a:r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pressures</a:t>
            </a:r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rumble</a:t>
            </a:r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Serial</a:t>
            </a:r>
            <a:r>
              <a:rPr lang="en-US" sz="2000" b="1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"."</a:t>
            </a:r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  if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(!</a:t>
            </a:r>
            <a:r>
              <a:rPr lang="en-US" sz="2000" dirty="0">
                <a:latin typeface="Courier New" panose="02070309020205020404" pitchFamily="49" charset="0"/>
              </a:rPr>
              <a:t>error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2000" dirty="0"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sz="2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kiểm</a:t>
            </a:r>
            <a:r>
              <a:rPr lang="en-US" sz="20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tra</a:t>
            </a:r>
            <a:r>
              <a:rPr lang="en-US" sz="20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nếu</a:t>
            </a:r>
            <a:r>
              <a:rPr lang="en-US" sz="20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tay</a:t>
            </a:r>
            <a:r>
              <a:rPr lang="en-US" sz="20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cầm</a:t>
            </a:r>
            <a:r>
              <a:rPr lang="en-US" sz="20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đã</a:t>
            </a:r>
            <a:r>
              <a:rPr lang="en-US" sz="20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kết</a:t>
            </a:r>
            <a:r>
              <a:rPr lang="en-US" sz="20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nối</a:t>
            </a:r>
            <a:r>
              <a:rPr lang="en-US" sz="20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thành</a:t>
            </a:r>
            <a:r>
              <a:rPr lang="en-US" sz="20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công</a:t>
            </a:r>
            <a:r>
              <a:rPr lang="en-US" sz="20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2000" b="1" dirty="0">
                <a:solidFill>
                  <a:srgbClr val="008000"/>
                </a:solidFill>
                <a:latin typeface="Courier New" panose="02070309020205020404" pitchFamily="49" charset="0"/>
              </a:rPr>
              <a:t>	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break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2000" dirty="0"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8000"/>
                </a:solidFill>
                <a:latin typeface="Courier New" panose="02070309020205020404" pitchFamily="49" charset="0"/>
              </a:rPr>
              <a:t>// </a:t>
            </a:r>
            <a:r>
              <a:rPr lang="en-US" sz="2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thoát</a:t>
            </a:r>
            <a:r>
              <a:rPr lang="en-US" sz="20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khỏi</a:t>
            </a:r>
            <a:r>
              <a:rPr lang="en-US" sz="20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vòng</a:t>
            </a:r>
            <a:r>
              <a:rPr lang="en-US" sz="20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lặp</a:t>
            </a:r>
            <a:r>
              <a:rPr lang="en-US" sz="20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endParaRPr lang="en-US" sz="2000" dirty="0">
              <a:latin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en-US" sz="2000" dirty="0">
              <a:solidFill>
                <a:srgbClr val="008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vi-VN" sz="200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414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5" name="Google Shape;635;p41"/>
          <p:cNvCxnSpPr>
            <a:cxnSpLocks/>
          </p:cNvCxnSpPr>
          <p:nvPr/>
        </p:nvCxnSpPr>
        <p:spPr>
          <a:xfrm>
            <a:off x="584950" y="2389964"/>
            <a:ext cx="1341289" cy="0"/>
          </a:xfrm>
          <a:prstGeom prst="straightConnector1">
            <a:avLst/>
          </a:prstGeom>
          <a:noFill/>
          <a:ln w="76200" cap="flat" cmpd="sng">
            <a:solidFill>
              <a:srgbClr val="ED5112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652" name="Google Shape;652;p41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91909" y="33926"/>
            <a:ext cx="4660709" cy="210924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1"/>
          <p:cNvSpPr txBox="1"/>
          <p:nvPr/>
        </p:nvSpPr>
        <p:spPr>
          <a:xfrm>
            <a:off x="596313" y="830568"/>
            <a:ext cx="7304033" cy="53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0C0C0C"/>
              </a:buClr>
              <a:buSzPts val="2800"/>
            </a:pPr>
            <a:r>
              <a:rPr lang="pt-BR" sz="2800" b="1" dirty="0">
                <a:solidFill>
                  <a:srgbClr val="0C0C0C"/>
                </a:solidFill>
              </a:rPr>
              <a:t>Tay điều khiển</a:t>
            </a:r>
            <a:endParaRPr sz="2800" b="0" i="0" u="none" strike="noStrike" cap="none" dirty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2A6C16-3042-43B9-AD2A-F39D7959A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120"/>
          <a:stretch/>
        </p:blipFill>
        <p:spPr bwMode="auto">
          <a:xfrm>
            <a:off x="10890517" y="196443"/>
            <a:ext cx="869146" cy="9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4" name="Google Shape;634;p41"/>
          <p:cNvSpPr txBox="1"/>
          <p:nvPr/>
        </p:nvSpPr>
        <p:spPr>
          <a:xfrm>
            <a:off x="514389" y="1794577"/>
            <a:ext cx="6895403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FF6600"/>
              </a:buClr>
              <a:buSzPts val="2400"/>
            </a:pPr>
            <a:r>
              <a:rPr lang="pt-BR" sz="2400" b="1" dirty="0">
                <a:solidFill>
                  <a:srgbClr val="FF6600"/>
                </a:solidFill>
              </a:rPr>
              <a:t>Lập trình tay điều khiển PS2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744B67-9B8A-4095-90C1-1735DB5C1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173" y="287806"/>
            <a:ext cx="3187700" cy="12238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BB7F5A-C48C-401D-ACCC-A7559A7B6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0939" y="991343"/>
            <a:ext cx="2176461" cy="5364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DAF5DA-DFB0-493F-AE4C-2A8205786D77}"/>
              </a:ext>
            </a:extLst>
          </p:cNvPr>
          <p:cNvSpPr txBox="1"/>
          <p:nvPr/>
        </p:nvSpPr>
        <p:spPr>
          <a:xfrm>
            <a:off x="596312" y="2585865"/>
            <a:ext cx="11938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err="1"/>
              <a:t>Bắt</a:t>
            </a:r>
            <a:r>
              <a:rPr lang="en-US" sz="2000" b="1" i="1" dirty="0"/>
              <a:t> </a:t>
            </a:r>
            <a:r>
              <a:rPr lang="en-US" sz="2000" b="1" i="1" dirty="0" err="1"/>
              <a:t>đầu</a:t>
            </a:r>
            <a:r>
              <a:rPr lang="en-US" sz="2000" b="1" i="1" dirty="0"/>
              <a:t> với </a:t>
            </a:r>
            <a:r>
              <a:rPr lang="en-US" sz="2000" b="1" i="1" dirty="0" err="1"/>
              <a:t>ví</a:t>
            </a:r>
            <a:r>
              <a:rPr lang="en-US" sz="2000" b="1" i="1" dirty="0"/>
              <a:t> </a:t>
            </a:r>
            <a:r>
              <a:rPr lang="en-US" sz="2000" b="1" i="1" dirty="0" err="1"/>
              <a:t>dụ</a:t>
            </a:r>
            <a:r>
              <a:rPr lang="en-US" sz="2000" b="1" i="1" dirty="0"/>
              <a:t> </a:t>
            </a:r>
            <a:r>
              <a:rPr lang="en-US" sz="2000" b="1" i="1" dirty="0" err="1"/>
              <a:t>đọc</a:t>
            </a:r>
            <a:r>
              <a:rPr lang="en-US" sz="2000" b="1" i="1" dirty="0"/>
              <a:t> </a:t>
            </a:r>
            <a:r>
              <a:rPr lang="en-US" sz="2000" b="1" i="1" dirty="0" err="1"/>
              <a:t>các</a:t>
            </a:r>
            <a:r>
              <a:rPr lang="en-US" sz="2000" b="1" i="1" dirty="0"/>
              <a:t> </a:t>
            </a:r>
            <a:r>
              <a:rPr lang="en-US" sz="2000" b="1" i="1" dirty="0" err="1"/>
              <a:t>nút</a:t>
            </a:r>
            <a:r>
              <a:rPr lang="en-US" sz="2000" b="1" i="1" dirty="0"/>
              <a:t> </a:t>
            </a:r>
            <a:r>
              <a:rPr lang="en-US" sz="2000" b="1" i="1" dirty="0" err="1"/>
              <a:t>bẩm</a:t>
            </a:r>
            <a:r>
              <a:rPr lang="en-US" sz="2000" b="1" i="1" dirty="0"/>
              <a:t> </a:t>
            </a:r>
            <a:r>
              <a:rPr lang="en-US" sz="2000" b="1" i="1" dirty="0" err="1"/>
              <a:t>gửi</a:t>
            </a:r>
            <a:r>
              <a:rPr lang="en-US" sz="2000" b="1" i="1" dirty="0"/>
              <a:t> </a:t>
            </a:r>
            <a:r>
              <a:rPr lang="en-US" sz="2000" b="1" i="1" dirty="0" err="1"/>
              <a:t>từ</a:t>
            </a:r>
            <a:r>
              <a:rPr lang="en-US" sz="2000" b="1" i="1" dirty="0"/>
              <a:t> </a:t>
            </a:r>
            <a:r>
              <a:rPr lang="en-US" sz="2000" b="1" i="1" dirty="0" err="1"/>
              <a:t>tay</a:t>
            </a:r>
            <a:r>
              <a:rPr lang="en-US" sz="2000" b="1" i="1" dirty="0"/>
              <a:t> </a:t>
            </a:r>
            <a:r>
              <a:rPr lang="en-US" sz="2000" b="1" i="1" dirty="0" err="1"/>
              <a:t>cầm</a:t>
            </a:r>
            <a:r>
              <a:rPr lang="en-US" sz="2000" b="1" i="1" dirty="0"/>
              <a:t> (</a:t>
            </a:r>
            <a:r>
              <a:rPr lang="en-US" sz="2000" b="1" dirty="0"/>
              <a:t>PS2X_Example_VIA_Makerbot_ESP32)</a:t>
            </a:r>
            <a:r>
              <a:rPr lang="en-US" sz="2000" b="1" i="1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9347CA-6A2F-44B4-AAA0-D8057A91EED2}"/>
              </a:ext>
            </a:extLst>
          </p:cNvPr>
          <p:cNvSpPr/>
          <p:nvPr/>
        </p:nvSpPr>
        <p:spPr>
          <a:xfrm>
            <a:off x="584950" y="3305339"/>
            <a:ext cx="1211245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tx1"/>
                </a:solidFill>
                <a:latin typeface="+mj-lt"/>
                <a:cs typeface="Consolas" panose="020B0609020204030204" pitchFamily="49" charset="0"/>
              </a:rPr>
              <a:t>Đọc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j-lt"/>
                <a:cs typeface="Consolas" panose="020B0609020204030204" pitchFamily="49" charset="0"/>
              </a:rPr>
              <a:t>tay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j-lt"/>
                <a:cs typeface="Consolas" panose="020B0609020204030204" pitchFamily="49" charset="0"/>
              </a:rPr>
              <a:t>điều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j-lt"/>
                <a:cs typeface="Consolas" panose="020B0609020204030204" pitchFamily="49" charset="0"/>
              </a:rPr>
              <a:t>khiển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j-lt"/>
                <a:cs typeface="Consolas" panose="020B0609020204030204" pitchFamily="49" charset="0"/>
              </a:rPr>
              <a:t>trong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j-lt"/>
                <a:cs typeface="Consolas" panose="020B0609020204030204" pitchFamily="49" charset="0"/>
              </a:rPr>
              <a:t>hàm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j-lt"/>
                <a:cs typeface="Consolas" panose="020B0609020204030204" pitchFamily="49" charset="0"/>
              </a:rPr>
              <a:t>hàm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onsolas" panose="020B0609020204030204" pitchFamily="49" charset="0"/>
              </a:rPr>
              <a:t> loop()</a:t>
            </a:r>
          </a:p>
          <a:p>
            <a:endParaRPr lang="en-US" sz="2000" dirty="0">
              <a:solidFill>
                <a:schemeClr val="tx1"/>
              </a:solidFill>
              <a:latin typeface="+mj-lt"/>
              <a:cs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002060"/>
                </a:solidFill>
                <a:latin typeface="+mj-lt"/>
              </a:rPr>
              <a:t>Cập</a:t>
            </a:r>
            <a:r>
              <a:rPr lang="en-US" sz="2000" dirty="0">
                <a:solidFill>
                  <a:srgbClr val="002060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+mj-lt"/>
              </a:rPr>
              <a:t>nhật</a:t>
            </a:r>
            <a:r>
              <a:rPr lang="en-US" sz="2000" dirty="0">
                <a:solidFill>
                  <a:srgbClr val="002060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+mj-lt"/>
              </a:rPr>
              <a:t>các</a:t>
            </a:r>
            <a:r>
              <a:rPr lang="en-US" sz="2000" dirty="0">
                <a:solidFill>
                  <a:srgbClr val="002060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+mj-lt"/>
              </a:rPr>
              <a:t>giá</a:t>
            </a:r>
            <a:r>
              <a:rPr lang="en-US" sz="2000" dirty="0">
                <a:solidFill>
                  <a:srgbClr val="002060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+mj-lt"/>
              </a:rPr>
              <a:t>trị</a:t>
            </a:r>
            <a:r>
              <a:rPr lang="en-US" sz="2000" dirty="0">
                <a:solidFill>
                  <a:srgbClr val="002060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+mj-lt"/>
              </a:rPr>
              <a:t>của</a:t>
            </a:r>
            <a:r>
              <a:rPr lang="en-US" sz="2000" dirty="0">
                <a:solidFill>
                  <a:srgbClr val="002060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+mj-lt"/>
              </a:rPr>
              <a:t>tay</a:t>
            </a:r>
            <a:r>
              <a:rPr lang="en-US" sz="2000" dirty="0">
                <a:solidFill>
                  <a:srgbClr val="002060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+mj-lt"/>
              </a:rPr>
              <a:t>điều</a:t>
            </a:r>
            <a:r>
              <a:rPr lang="en-US" sz="2000" dirty="0">
                <a:solidFill>
                  <a:srgbClr val="002060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+mj-lt"/>
              </a:rPr>
              <a:t>khiển</a:t>
            </a:r>
            <a:endParaRPr lang="en-US" sz="2000" dirty="0">
              <a:solidFill>
                <a:srgbClr val="002060"/>
              </a:solidFill>
              <a:latin typeface="+mj-lt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ps2x</a:t>
            </a:r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read_gamepad</a:t>
            </a:r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gọi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hàm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để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đọc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tay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điều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khiển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Đọc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nút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bấm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với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nhiểu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cách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khác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nhau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đọc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theo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kiểu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digital, True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khi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nhấn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False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khi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không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bám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 </a:t>
            </a:r>
            <a:endParaRPr lang="en-US" sz="200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vi-VN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các trả về giá trị TRUE (1) khi nút được giữ </a:t>
            </a:r>
            <a:endParaRPr lang="en-US" sz="2000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vi-VN" sz="20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ps2x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Button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PSB_START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vi-VN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nếu nút Start được giữ, in ra Serial monitor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Serial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println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vi-VN" sz="20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"Start is being held"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vi-VN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Đọc</a:t>
            </a:r>
            <a:r>
              <a:rPr lang="en-US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nút</a:t>
            </a:r>
            <a:r>
              <a:rPr lang="en-US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bẩm</a:t>
            </a:r>
            <a:r>
              <a:rPr lang="en-US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theo</a:t>
            </a:r>
            <a:r>
              <a:rPr lang="en-US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kiểu</a:t>
            </a:r>
            <a:r>
              <a:rPr lang="en-US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Analog, </a:t>
            </a:r>
            <a:r>
              <a:rPr lang="en-US" sz="20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lấy</a:t>
            </a:r>
            <a:r>
              <a:rPr lang="en-US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giá</a:t>
            </a:r>
            <a:r>
              <a:rPr lang="en-US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trị</a:t>
            </a:r>
            <a:r>
              <a:rPr lang="en-US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độ</a:t>
            </a:r>
            <a:r>
              <a:rPr lang="en-US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ớn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ấn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mạnh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hay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nhẹ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endParaRPr lang="en-US" sz="200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vi-VN" sz="20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ps2x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Button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PSB_PAD_UP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vi-VN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tương tự như trên kiểm tra nút Lên (PAD UP) </a:t>
            </a:r>
            <a:endParaRPr lang="en-US" sz="2000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Serial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vi-VN" sz="20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"Up held this hard: "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Serial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println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ps2x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Analog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PSAB_PAD_UP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 DEC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vi-VN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đọc giá trị analog ở nút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vi-VN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này, xem nút này được bấm mạnh hay nhẹ </a:t>
            </a:r>
            <a:endParaRPr lang="en-US" sz="2000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vi-VN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vi-VN" sz="200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6804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5" name="Google Shape;635;p41"/>
          <p:cNvCxnSpPr>
            <a:cxnSpLocks/>
          </p:cNvCxnSpPr>
          <p:nvPr/>
        </p:nvCxnSpPr>
        <p:spPr>
          <a:xfrm>
            <a:off x="584950" y="2389964"/>
            <a:ext cx="1341289" cy="0"/>
          </a:xfrm>
          <a:prstGeom prst="straightConnector1">
            <a:avLst/>
          </a:prstGeom>
          <a:noFill/>
          <a:ln w="76200" cap="flat" cmpd="sng">
            <a:solidFill>
              <a:srgbClr val="ED5112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652" name="Google Shape;652;p41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91909" y="33926"/>
            <a:ext cx="4660709" cy="210924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1"/>
          <p:cNvSpPr txBox="1"/>
          <p:nvPr/>
        </p:nvSpPr>
        <p:spPr>
          <a:xfrm>
            <a:off x="596313" y="830568"/>
            <a:ext cx="7304033" cy="53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0C0C0C"/>
              </a:buClr>
              <a:buSzPts val="2800"/>
            </a:pPr>
            <a:r>
              <a:rPr lang="pt-BR" sz="2800" b="1" dirty="0">
                <a:solidFill>
                  <a:srgbClr val="0C0C0C"/>
                </a:solidFill>
              </a:rPr>
              <a:t>Tay điều khiển</a:t>
            </a:r>
            <a:endParaRPr sz="2800" b="0" i="0" u="none" strike="noStrike" cap="none" dirty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2A6C16-3042-43B9-AD2A-F39D7959A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120"/>
          <a:stretch/>
        </p:blipFill>
        <p:spPr bwMode="auto">
          <a:xfrm>
            <a:off x="10890517" y="196443"/>
            <a:ext cx="869146" cy="9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4" name="Google Shape;634;p41"/>
          <p:cNvSpPr txBox="1"/>
          <p:nvPr/>
        </p:nvSpPr>
        <p:spPr>
          <a:xfrm>
            <a:off x="514389" y="1794577"/>
            <a:ext cx="6895403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FF6600"/>
              </a:buClr>
              <a:buSzPts val="2400"/>
            </a:pPr>
            <a:r>
              <a:rPr lang="pt-BR" sz="2400" b="1" dirty="0">
                <a:solidFill>
                  <a:srgbClr val="FF6600"/>
                </a:solidFill>
              </a:rPr>
              <a:t>Lập trình tay điều khiển PS2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744B67-9B8A-4095-90C1-1735DB5C1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173" y="287806"/>
            <a:ext cx="3187700" cy="12238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BB7F5A-C48C-401D-ACCC-A7559A7B6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0939" y="991343"/>
            <a:ext cx="2176461" cy="5364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DAF5DA-DFB0-493F-AE4C-2A8205786D77}"/>
              </a:ext>
            </a:extLst>
          </p:cNvPr>
          <p:cNvSpPr txBox="1"/>
          <p:nvPr/>
        </p:nvSpPr>
        <p:spPr>
          <a:xfrm>
            <a:off x="596312" y="2585865"/>
            <a:ext cx="11938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err="1"/>
              <a:t>Bắt</a:t>
            </a:r>
            <a:r>
              <a:rPr lang="en-US" sz="2000" b="1" i="1" dirty="0"/>
              <a:t> </a:t>
            </a:r>
            <a:r>
              <a:rPr lang="en-US" sz="2000" b="1" i="1" dirty="0" err="1"/>
              <a:t>đầu</a:t>
            </a:r>
            <a:r>
              <a:rPr lang="en-US" sz="2000" b="1" i="1" dirty="0"/>
              <a:t> với </a:t>
            </a:r>
            <a:r>
              <a:rPr lang="en-US" sz="2000" b="1" i="1" dirty="0" err="1"/>
              <a:t>ví</a:t>
            </a:r>
            <a:r>
              <a:rPr lang="en-US" sz="2000" b="1" i="1" dirty="0"/>
              <a:t> </a:t>
            </a:r>
            <a:r>
              <a:rPr lang="en-US" sz="2000" b="1" i="1" dirty="0" err="1"/>
              <a:t>dụ</a:t>
            </a:r>
            <a:r>
              <a:rPr lang="en-US" sz="2000" b="1" i="1" dirty="0"/>
              <a:t> </a:t>
            </a:r>
            <a:r>
              <a:rPr lang="en-US" sz="2000" b="1" i="1" dirty="0" err="1"/>
              <a:t>đọc</a:t>
            </a:r>
            <a:r>
              <a:rPr lang="en-US" sz="2000" b="1" i="1" dirty="0"/>
              <a:t> </a:t>
            </a:r>
            <a:r>
              <a:rPr lang="en-US" sz="2000" b="1" i="1" dirty="0" err="1"/>
              <a:t>các</a:t>
            </a:r>
            <a:r>
              <a:rPr lang="en-US" sz="2000" b="1" i="1" dirty="0"/>
              <a:t> </a:t>
            </a:r>
            <a:r>
              <a:rPr lang="en-US" sz="2000" b="1" i="1" dirty="0" err="1"/>
              <a:t>nút</a:t>
            </a:r>
            <a:r>
              <a:rPr lang="en-US" sz="2000" b="1" i="1" dirty="0"/>
              <a:t> </a:t>
            </a:r>
            <a:r>
              <a:rPr lang="en-US" sz="2000" b="1" i="1" dirty="0" err="1"/>
              <a:t>bẩm</a:t>
            </a:r>
            <a:r>
              <a:rPr lang="en-US" sz="2000" b="1" i="1" dirty="0"/>
              <a:t> </a:t>
            </a:r>
            <a:r>
              <a:rPr lang="en-US" sz="2000" b="1" i="1" dirty="0" err="1"/>
              <a:t>gửi</a:t>
            </a:r>
            <a:r>
              <a:rPr lang="en-US" sz="2000" b="1" i="1" dirty="0"/>
              <a:t> </a:t>
            </a:r>
            <a:r>
              <a:rPr lang="en-US" sz="2000" b="1" i="1" dirty="0" err="1"/>
              <a:t>từ</a:t>
            </a:r>
            <a:r>
              <a:rPr lang="en-US" sz="2000" b="1" i="1" dirty="0"/>
              <a:t> </a:t>
            </a:r>
            <a:r>
              <a:rPr lang="en-US" sz="2000" b="1" i="1" dirty="0" err="1"/>
              <a:t>tay</a:t>
            </a:r>
            <a:r>
              <a:rPr lang="en-US" sz="2000" b="1" i="1" dirty="0"/>
              <a:t> </a:t>
            </a:r>
            <a:r>
              <a:rPr lang="en-US" sz="2000" b="1" i="1" dirty="0" err="1"/>
              <a:t>cầm</a:t>
            </a:r>
            <a:r>
              <a:rPr lang="en-US" sz="2000" b="1" i="1" dirty="0"/>
              <a:t> (</a:t>
            </a:r>
            <a:r>
              <a:rPr lang="en-US" sz="2000" b="1" dirty="0"/>
              <a:t>PS2X_Example_VIA_Makerbot_ESP32)</a:t>
            </a:r>
            <a:r>
              <a:rPr lang="en-US" sz="2000" b="1" i="1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9347CA-6A2F-44B4-AAA0-D8057A91EED2}"/>
              </a:ext>
            </a:extLst>
          </p:cNvPr>
          <p:cNvSpPr/>
          <p:nvPr/>
        </p:nvSpPr>
        <p:spPr>
          <a:xfrm>
            <a:off x="584950" y="3124698"/>
            <a:ext cx="12112450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solidFill>
                <a:schemeClr val="tx1"/>
              </a:solidFill>
              <a:latin typeface="+mj-lt"/>
              <a:cs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002060"/>
                </a:solidFill>
              </a:rPr>
              <a:t>Đọc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err="1">
                <a:solidFill>
                  <a:srgbClr val="002060"/>
                </a:solidFill>
              </a:rPr>
              <a:t>nút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err="1">
                <a:solidFill>
                  <a:srgbClr val="002060"/>
                </a:solidFill>
              </a:rPr>
              <a:t>bấm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err="1">
                <a:solidFill>
                  <a:srgbClr val="002060"/>
                </a:solidFill>
              </a:rPr>
              <a:t>theo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err="1">
                <a:solidFill>
                  <a:srgbClr val="002060"/>
                </a:solidFill>
              </a:rPr>
              <a:t>sự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err="1">
                <a:solidFill>
                  <a:srgbClr val="002060"/>
                </a:solidFill>
              </a:rPr>
              <a:t>thay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err="1">
                <a:solidFill>
                  <a:srgbClr val="002060"/>
                </a:solidFill>
              </a:rPr>
              <a:t>đổi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err="1">
                <a:solidFill>
                  <a:srgbClr val="002060"/>
                </a:solidFill>
              </a:rPr>
              <a:t>trạng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err="1">
                <a:solidFill>
                  <a:srgbClr val="002060"/>
                </a:solidFill>
              </a:rPr>
              <a:t>thái</a:t>
            </a:r>
            <a:r>
              <a:rPr lang="en-US" sz="2000" dirty="0">
                <a:solidFill>
                  <a:srgbClr val="002060"/>
                </a:solidFill>
              </a:rPr>
              <a:t> (</a:t>
            </a:r>
            <a:r>
              <a:rPr lang="en-US" sz="2000" dirty="0" err="1">
                <a:solidFill>
                  <a:srgbClr val="002060"/>
                </a:solidFill>
              </a:rPr>
              <a:t>bật</a:t>
            </a:r>
            <a:r>
              <a:rPr lang="en-US" sz="2000" dirty="0">
                <a:solidFill>
                  <a:srgbClr val="002060"/>
                </a:solidFill>
              </a:rPr>
              <a:t>, </a:t>
            </a:r>
            <a:r>
              <a:rPr lang="en-US" sz="2000" dirty="0" err="1">
                <a:solidFill>
                  <a:srgbClr val="002060"/>
                </a:solidFill>
              </a:rPr>
              <a:t>bật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err="1">
                <a:solidFill>
                  <a:srgbClr val="002060"/>
                </a:solidFill>
              </a:rPr>
              <a:t>hoặc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err="1">
                <a:solidFill>
                  <a:srgbClr val="002060"/>
                </a:solidFill>
              </a:rPr>
              <a:t>tắt</a:t>
            </a:r>
            <a:r>
              <a:rPr lang="en-US" sz="2000" dirty="0">
                <a:solidFill>
                  <a:srgbClr val="002060"/>
                </a:solidFill>
              </a:rPr>
              <a:t>, </a:t>
            </a:r>
            <a:r>
              <a:rPr lang="en-US" sz="2000" dirty="0" err="1">
                <a:solidFill>
                  <a:srgbClr val="002060"/>
                </a:solidFill>
              </a:rPr>
              <a:t>tắt</a:t>
            </a:r>
            <a:r>
              <a:rPr lang="en-US" sz="2000" dirty="0">
                <a:solidFill>
                  <a:srgbClr val="002060"/>
                </a:solidFill>
              </a:rPr>
              <a:t>)</a:t>
            </a:r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vi-VN" sz="20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ps2x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ButtonPressed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PSB_CIRCLE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vi-VN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Trả về giá trị TRUE khi nút được ấn (từ tắt sang bật) </a:t>
            </a:r>
            <a:endParaRPr lang="en-US" sz="2000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Serial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println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vi-VN" sz="20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"○ just pressed"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vi-VN" sz="20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ps2x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NewButtonState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PSB_CROSS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vi-VN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Trả về giá trị TRUE khi nút được thay đổi trạng thái (bật sang tắt,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hoặc</a:t>
            </a:r>
            <a:r>
              <a:rPr lang="vi-VN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tắt sang bật) </a:t>
            </a:r>
            <a:endParaRPr lang="en-US" sz="2000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Serial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println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vi-VN" sz="20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"× just changed"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vi-VN" sz="20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ps2x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ButtonReleased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PSB_SQUARE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vi-VN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Trả về giá trị TRUE khi nút được thả ra (từ bật sang tắt) </a:t>
            </a:r>
            <a:endParaRPr lang="en-US" sz="2000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Serial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println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vi-VN" sz="20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"□ just released"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en-US" sz="2000" dirty="0">
              <a:solidFill>
                <a:schemeClr val="tx1"/>
              </a:solidFill>
              <a:latin typeface="+mj-lt"/>
              <a:cs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002060"/>
                </a:solidFill>
                <a:latin typeface="+mj-lt"/>
              </a:rPr>
              <a:t>Đọc</a:t>
            </a:r>
            <a:r>
              <a:rPr lang="en-US" sz="2000" dirty="0">
                <a:solidFill>
                  <a:srgbClr val="002060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+mj-lt"/>
              </a:rPr>
              <a:t>nhiều</a:t>
            </a:r>
            <a:r>
              <a:rPr lang="en-US" sz="2000" dirty="0">
                <a:solidFill>
                  <a:srgbClr val="002060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+mj-lt"/>
              </a:rPr>
              <a:t>nút</a:t>
            </a:r>
            <a:r>
              <a:rPr lang="en-US" sz="2000" dirty="0">
                <a:solidFill>
                  <a:srgbClr val="002060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+mj-lt"/>
              </a:rPr>
              <a:t>bấm</a:t>
            </a:r>
            <a:r>
              <a:rPr lang="en-US" sz="2000" dirty="0">
                <a:solidFill>
                  <a:srgbClr val="002060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+mj-lt"/>
              </a:rPr>
              <a:t>theo</a:t>
            </a:r>
            <a:r>
              <a:rPr lang="en-US" sz="2000" dirty="0">
                <a:solidFill>
                  <a:srgbClr val="002060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+mj-lt"/>
              </a:rPr>
              <a:t>sự</a:t>
            </a:r>
            <a:r>
              <a:rPr lang="en-US" sz="2000" dirty="0">
                <a:solidFill>
                  <a:srgbClr val="002060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+mj-lt"/>
              </a:rPr>
              <a:t>thay</a:t>
            </a:r>
            <a:r>
              <a:rPr lang="en-US" sz="2000" dirty="0">
                <a:solidFill>
                  <a:srgbClr val="002060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+mj-lt"/>
              </a:rPr>
              <a:t>đổi</a:t>
            </a:r>
            <a:r>
              <a:rPr lang="en-US" sz="2000" dirty="0">
                <a:solidFill>
                  <a:srgbClr val="002060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+mj-lt"/>
              </a:rPr>
              <a:t>trạng</a:t>
            </a:r>
            <a:r>
              <a:rPr lang="en-US" sz="2000" dirty="0">
                <a:solidFill>
                  <a:srgbClr val="002060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+mj-lt"/>
              </a:rPr>
              <a:t>thái</a:t>
            </a:r>
            <a:r>
              <a:rPr lang="en-US" sz="2000" dirty="0">
                <a:solidFill>
                  <a:srgbClr val="002060"/>
                </a:solidFill>
                <a:latin typeface="+mj-lt"/>
              </a:rPr>
              <a:t> </a:t>
            </a:r>
          </a:p>
          <a:p>
            <a:r>
              <a:rPr lang="vi-VN" sz="20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ps2x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NewButtonState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vi-VN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Trả về giá trị TRUE khi nút được thay đổi</a:t>
            </a:r>
            <a:endParaRPr lang="en-US" sz="2000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vi-VN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trạng thái (bật sang tắt, </a:t>
            </a:r>
            <a:r>
              <a:rPr lang="en-US" sz="20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hoặc</a:t>
            </a:r>
            <a:r>
              <a:rPr lang="vi-VN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tắt sang bật) </a:t>
            </a:r>
            <a:endParaRPr lang="en-US" sz="2000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vi-VN" sz="20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ps2x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Button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PSB_L3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 Serial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println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vi-VN" sz="20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"L3 pressed"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000" b="1" dirty="0">
              <a:solidFill>
                <a:srgbClr val="00008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  if</a:t>
            </a:r>
            <a:r>
              <a:rPr lang="en-US" sz="2000" dirty="0"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latin typeface="Courier New" panose="02070309020205020404" pitchFamily="49" charset="0"/>
              </a:rPr>
              <a:t>ps2x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2000" dirty="0">
                <a:latin typeface="Courier New" panose="02070309020205020404" pitchFamily="49" charset="0"/>
              </a:rPr>
              <a:t>Button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latin typeface="Courier New" panose="02070309020205020404" pitchFamily="49" charset="0"/>
              </a:rPr>
              <a:t>PSB_R3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US" sz="2000" dirty="0">
                <a:latin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</a:rPr>
              <a:t>Serial</a:t>
            </a:r>
            <a:r>
              <a:rPr lang="en-US" sz="2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2000" dirty="0" err="1">
                <a:latin typeface="Courier New" panose="02070309020205020404" pitchFamily="49" charset="0"/>
              </a:rPr>
              <a:t>println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808080"/>
                </a:solidFill>
                <a:latin typeface="Courier New" panose="02070309020205020404" pitchFamily="49" charset="0"/>
              </a:rPr>
              <a:t>"R3 pressed"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2000" dirty="0">
                <a:latin typeface="Courier New" panose="02070309020205020404" pitchFamily="49" charset="0"/>
              </a:rPr>
              <a:t> </a:t>
            </a:r>
          </a:p>
          <a:p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  if</a:t>
            </a:r>
            <a:r>
              <a:rPr lang="en-US" sz="2000" dirty="0"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latin typeface="Courier New" panose="02070309020205020404" pitchFamily="49" charset="0"/>
              </a:rPr>
              <a:t>ps2x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2000" dirty="0">
                <a:latin typeface="Courier New" panose="02070309020205020404" pitchFamily="49" charset="0"/>
              </a:rPr>
              <a:t>Button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latin typeface="Courier New" panose="02070309020205020404" pitchFamily="49" charset="0"/>
              </a:rPr>
              <a:t>PSB_L2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US" sz="2000" dirty="0">
                <a:latin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</a:rPr>
              <a:t>Serial</a:t>
            </a:r>
            <a:r>
              <a:rPr lang="en-US" sz="2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2000" dirty="0" err="1">
                <a:latin typeface="Courier New" panose="02070309020205020404" pitchFamily="49" charset="0"/>
              </a:rPr>
              <a:t>println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808080"/>
                </a:solidFill>
                <a:latin typeface="Courier New" panose="02070309020205020404" pitchFamily="49" charset="0"/>
              </a:rPr>
              <a:t>"L2 pressed"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endParaRPr lang="en-US" sz="2000" b="1" dirty="0">
              <a:solidFill>
                <a:srgbClr val="00008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vi-VN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vi-VN" sz="200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6618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5" name="Google Shape;635;p41"/>
          <p:cNvCxnSpPr>
            <a:cxnSpLocks/>
          </p:cNvCxnSpPr>
          <p:nvPr/>
        </p:nvCxnSpPr>
        <p:spPr>
          <a:xfrm>
            <a:off x="584950" y="2389964"/>
            <a:ext cx="1341289" cy="0"/>
          </a:xfrm>
          <a:prstGeom prst="straightConnector1">
            <a:avLst/>
          </a:prstGeom>
          <a:noFill/>
          <a:ln w="76200" cap="flat" cmpd="sng">
            <a:solidFill>
              <a:srgbClr val="ED5112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652" name="Google Shape;652;p41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91909" y="33926"/>
            <a:ext cx="4660709" cy="210924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1"/>
          <p:cNvSpPr txBox="1"/>
          <p:nvPr/>
        </p:nvSpPr>
        <p:spPr>
          <a:xfrm>
            <a:off x="596313" y="830568"/>
            <a:ext cx="7304033" cy="53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0C0C0C"/>
              </a:buClr>
              <a:buSzPts val="2800"/>
            </a:pPr>
            <a:r>
              <a:rPr lang="pt-BR" sz="2800" b="1" dirty="0">
                <a:solidFill>
                  <a:srgbClr val="0C0C0C"/>
                </a:solidFill>
              </a:rPr>
              <a:t>Tay điều khiển</a:t>
            </a:r>
            <a:endParaRPr sz="2800" b="0" i="0" u="none" strike="noStrike" cap="none" dirty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2A6C16-3042-43B9-AD2A-F39D7959A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120"/>
          <a:stretch/>
        </p:blipFill>
        <p:spPr bwMode="auto">
          <a:xfrm>
            <a:off x="10890517" y="196443"/>
            <a:ext cx="869146" cy="9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4" name="Google Shape;634;p41"/>
          <p:cNvSpPr txBox="1"/>
          <p:nvPr/>
        </p:nvSpPr>
        <p:spPr>
          <a:xfrm>
            <a:off x="514389" y="1794577"/>
            <a:ext cx="6895403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FF6600"/>
              </a:buClr>
              <a:buSzPts val="2400"/>
            </a:pPr>
            <a:r>
              <a:rPr lang="pt-BR" sz="2400" b="1" dirty="0">
                <a:solidFill>
                  <a:srgbClr val="FF6600"/>
                </a:solidFill>
              </a:rPr>
              <a:t>Lập trình tay điều khiển PS2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744B67-9B8A-4095-90C1-1735DB5C1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173" y="287806"/>
            <a:ext cx="3187700" cy="12238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BB7F5A-C48C-401D-ACCC-A7559A7B6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0939" y="991343"/>
            <a:ext cx="2176461" cy="5364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DAF5DA-DFB0-493F-AE4C-2A8205786D77}"/>
              </a:ext>
            </a:extLst>
          </p:cNvPr>
          <p:cNvSpPr txBox="1"/>
          <p:nvPr/>
        </p:nvSpPr>
        <p:spPr>
          <a:xfrm>
            <a:off x="596312" y="2585865"/>
            <a:ext cx="11938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err="1"/>
              <a:t>Bắt</a:t>
            </a:r>
            <a:r>
              <a:rPr lang="en-US" sz="2000" b="1" i="1" dirty="0"/>
              <a:t> </a:t>
            </a:r>
            <a:r>
              <a:rPr lang="en-US" sz="2000" b="1" i="1" dirty="0" err="1"/>
              <a:t>đầu</a:t>
            </a:r>
            <a:r>
              <a:rPr lang="en-US" sz="2000" b="1" i="1" dirty="0"/>
              <a:t> với </a:t>
            </a:r>
            <a:r>
              <a:rPr lang="en-US" sz="2000" b="1" i="1" dirty="0" err="1"/>
              <a:t>ví</a:t>
            </a:r>
            <a:r>
              <a:rPr lang="en-US" sz="2000" b="1" i="1" dirty="0"/>
              <a:t> </a:t>
            </a:r>
            <a:r>
              <a:rPr lang="en-US" sz="2000" b="1" i="1" dirty="0" err="1"/>
              <a:t>dụ</a:t>
            </a:r>
            <a:r>
              <a:rPr lang="en-US" sz="2000" b="1" i="1" dirty="0"/>
              <a:t> </a:t>
            </a:r>
            <a:r>
              <a:rPr lang="en-US" sz="2000" b="1" i="1" dirty="0" err="1"/>
              <a:t>đọc</a:t>
            </a:r>
            <a:r>
              <a:rPr lang="en-US" sz="2000" b="1" i="1" dirty="0"/>
              <a:t> </a:t>
            </a:r>
            <a:r>
              <a:rPr lang="en-US" sz="2000" b="1" i="1" dirty="0" err="1"/>
              <a:t>các</a:t>
            </a:r>
            <a:r>
              <a:rPr lang="en-US" sz="2000" b="1" i="1" dirty="0"/>
              <a:t> </a:t>
            </a:r>
            <a:r>
              <a:rPr lang="en-US" sz="2000" b="1" i="1" dirty="0" err="1"/>
              <a:t>nút</a:t>
            </a:r>
            <a:r>
              <a:rPr lang="en-US" sz="2000" b="1" i="1" dirty="0"/>
              <a:t> </a:t>
            </a:r>
            <a:r>
              <a:rPr lang="en-US" sz="2000" b="1" i="1" dirty="0" err="1"/>
              <a:t>bẩm</a:t>
            </a:r>
            <a:r>
              <a:rPr lang="en-US" sz="2000" b="1" i="1" dirty="0"/>
              <a:t> </a:t>
            </a:r>
            <a:r>
              <a:rPr lang="en-US" sz="2000" b="1" i="1" dirty="0" err="1"/>
              <a:t>gửi</a:t>
            </a:r>
            <a:r>
              <a:rPr lang="en-US" sz="2000" b="1" i="1" dirty="0"/>
              <a:t> </a:t>
            </a:r>
            <a:r>
              <a:rPr lang="en-US" sz="2000" b="1" i="1" dirty="0" err="1"/>
              <a:t>từ</a:t>
            </a:r>
            <a:r>
              <a:rPr lang="en-US" sz="2000" b="1" i="1" dirty="0"/>
              <a:t> </a:t>
            </a:r>
            <a:r>
              <a:rPr lang="en-US" sz="2000" b="1" i="1" dirty="0" err="1"/>
              <a:t>tay</a:t>
            </a:r>
            <a:r>
              <a:rPr lang="en-US" sz="2000" b="1" i="1" dirty="0"/>
              <a:t> </a:t>
            </a:r>
            <a:r>
              <a:rPr lang="en-US" sz="2000" b="1" i="1" dirty="0" err="1"/>
              <a:t>cầm</a:t>
            </a:r>
            <a:r>
              <a:rPr lang="en-US" sz="2000" b="1" i="1" dirty="0"/>
              <a:t> (</a:t>
            </a:r>
            <a:r>
              <a:rPr lang="en-US" sz="2000" b="1" dirty="0"/>
              <a:t>PS2X_Example_VIA_Makerbot_ESP32)</a:t>
            </a:r>
            <a:r>
              <a:rPr lang="en-US" sz="2000" b="1" i="1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9347CA-6A2F-44B4-AAA0-D8057A91EED2}"/>
              </a:ext>
            </a:extLst>
          </p:cNvPr>
          <p:cNvSpPr/>
          <p:nvPr/>
        </p:nvSpPr>
        <p:spPr>
          <a:xfrm>
            <a:off x="584950" y="3124698"/>
            <a:ext cx="1211245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solidFill>
                <a:schemeClr val="tx1"/>
              </a:solidFill>
              <a:latin typeface="+mj-lt"/>
              <a:cs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002060"/>
                </a:solidFill>
              </a:rPr>
              <a:t>Đọc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err="1">
                <a:solidFill>
                  <a:srgbClr val="002060"/>
                </a:solidFill>
              </a:rPr>
              <a:t>giá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err="1">
                <a:solidFill>
                  <a:srgbClr val="002060"/>
                </a:solidFill>
              </a:rPr>
              <a:t>trị</a:t>
            </a:r>
            <a:r>
              <a:rPr lang="en-US" sz="2000" dirty="0">
                <a:solidFill>
                  <a:srgbClr val="002060"/>
                </a:solidFill>
              </a:rPr>
              <a:t> joystick </a:t>
            </a:r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Serial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vi-VN" sz="20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"Stick Values:"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Serial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ps2x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Analog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PSS_LY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vi-VN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đọc trục Y của joystick bên trái. </a:t>
            </a:r>
            <a:endParaRPr lang="en-US" sz="2000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Serial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vi-VN" sz="20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","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 Serial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ps2x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Analog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PSS_LX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 DEC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 Serial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vi-VN" sz="20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","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 Serial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ps2x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Analog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PSS_RY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 DEC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 Serial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vi-VN" sz="20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","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 Serial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println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ps2x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Analog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PSS_RX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 DEC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vi-V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vi-VN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vi-VN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vi-VN" sz="200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5568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5" name="Google Shape;635;p41"/>
          <p:cNvCxnSpPr>
            <a:cxnSpLocks/>
          </p:cNvCxnSpPr>
          <p:nvPr/>
        </p:nvCxnSpPr>
        <p:spPr>
          <a:xfrm>
            <a:off x="584950" y="2389964"/>
            <a:ext cx="1341289" cy="0"/>
          </a:xfrm>
          <a:prstGeom prst="straightConnector1">
            <a:avLst/>
          </a:prstGeom>
          <a:noFill/>
          <a:ln w="76200" cap="flat" cmpd="sng">
            <a:solidFill>
              <a:srgbClr val="ED5112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652" name="Google Shape;652;p41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91909" y="33926"/>
            <a:ext cx="4660709" cy="210924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1"/>
          <p:cNvSpPr txBox="1"/>
          <p:nvPr/>
        </p:nvSpPr>
        <p:spPr>
          <a:xfrm>
            <a:off x="596313" y="830568"/>
            <a:ext cx="7304033" cy="53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0C0C0C"/>
              </a:buClr>
              <a:buSzPts val="2800"/>
            </a:pPr>
            <a:r>
              <a:rPr lang="pt-BR" sz="2800" b="1" dirty="0">
                <a:solidFill>
                  <a:srgbClr val="0C0C0C"/>
                </a:solidFill>
              </a:rPr>
              <a:t>Tay điều khiển</a:t>
            </a:r>
            <a:endParaRPr sz="2800" b="0" i="0" u="none" strike="noStrike" cap="none" dirty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2A6C16-3042-43B9-AD2A-F39D7959A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120"/>
          <a:stretch/>
        </p:blipFill>
        <p:spPr bwMode="auto">
          <a:xfrm>
            <a:off x="10890517" y="196443"/>
            <a:ext cx="869146" cy="9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4" name="Google Shape;634;p41"/>
          <p:cNvSpPr txBox="1"/>
          <p:nvPr/>
        </p:nvSpPr>
        <p:spPr>
          <a:xfrm>
            <a:off x="514389" y="1794577"/>
            <a:ext cx="6895403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FF6600"/>
              </a:buClr>
              <a:buSzPts val="2400"/>
            </a:pPr>
            <a:r>
              <a:rPr lang="pt-BR" sz="2400" b="1" dirty="0">
                <a:solidFill>
                  <a:srgbClr val="FF6600"/>
                </a:solidFill>
              </a:rPr>
              <a:t>Lập trình tay điều khiển PS2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744B67-9B8A-4095-90C1-1735DB5C1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173" y="287806"/>
            <a:ext cx="3187700" cy="12238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BB7F5A-C48C-401D-ACCC-A7559A7B6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0939" y="991343"/>
            <a:ext cx="2176461" cy="5364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0E3B3A-6135-4EBC-A15A-4E035A2F44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4797" y="1640069"/>
            <a:ext cx="6805614" cy="770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41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625;p41" descr="PP-05.jpg">
            <a:extLst>
              <a:ext uri="{FF2B5EF4-FFF2-40B4-BE49-F238E27FC236}">
                <a16:creationId xmlns:a16="http://schemas.microsoft.com/office/drawing/2014/main" id="{5FC14166-E4AC-4CC2-A43C-56AA1F8488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3926"/>
            <a:ext cx="13004800" cy="975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5" name="Google Shape;635;p41"/>
          <p:cNvCxnSpPr>
            <a:cxnSpLocks/>
          </p:cNvCxnSpPr>
          <p:nvPr/>
        </p:nvCxnSpPr>
        <p:spPr>
          <a:xfrm>
            <a:off x="584950" y="2389964"/>
            <a:ext cx="1341289" cy="0"/>
          </a:xfrm>
          <a:prstGeom prst="straightConnector1">
            <a:avLst/>
          </a:prstGeom>
          <a:noFill/>
          <a:ln w="76200" cap="flat" cmpd="sng">
            <a:solidFill>
              <a:srgbClr val="ED5112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652" name="Google Shape;652;p41" descr="Untitled-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91909" y="33926"/>
            <a:ext cx="5022087" cy="210924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1"/>
          <p:cNvSpPr txBox="1"/>
          <p:nvPr/>
        </p:nvSpPr>
        <p:spPr>
          <a:xfrm>
            <a:off x="596313" y="830568"/>
            <a:ext cx="7304033" cy="53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0C0C0C"/>
              </a:buClr>
              <a:buSzPts val="2800"/>
            </a:pPr>
            <a:r>
              <a:rPr lang="pt-BR" sz="2800" b="1" dirty="0">
                <a:solidFill>
                  <a:srgbClr val="0C0C0C"/>
                </a:solidFill>
              </a:rPr>
              <a:t>MakerBot BANHMI</a:t>
            </a:r>
            <a:endParaRPr sz="2800" b="0" i="0" u="none" strike="noStrike" cap="none" dirty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2A6C16-3042-43B9-AD2A-F39D7959A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120"/>
          <a:stretch/>
        </p:blipFill>
        <p:spPr bwMode="auto">
          <a:xfrm>
            <a:off x="10890517" y="196443"/>
            <a:ext cx="869146" cy="9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4" name="Google Shape;634;p41"/>
          <p:cNvSpPr txBox="1"/>
          <p:nvPr/>
        </p:nvSpPr>
        <p:spPr>
          <a:xfrm>
            <a:off x="514389" y="1794577"/>
            <a:ext cx="6895403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FF6600"/>
              </a:buClr>
              <a:buSzPts val="2400"/>
            </a:pPr>
            <a:r>
              <a:rPr lang="pt-BR" sz="2400" b="1" dirty="0">
                <a:solidFill>
                  <a:srgbClr val="FF6600"/>
                </a:solidFill>
              </a:rPr>
              <a:t>HÌnh ảnh MakerBot BANHMI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744B67-9B8A-4095-90C1-1735DB5C19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1173" y="287806"/>
            <a:ext cx="3187700" cy="12238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175A79-8D7F-4819-9D83-61F2606B7FD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294" t="22348" r="10356" b="18498"/>
          <a:stretch/>
        </p:blipFill>
        <p:spPr>
          <a:xfrm>
            <a:off x="1255594" y="6069985"/>
            <a:ext cx="5690181" cy="3487173"/>
          </a:xfrm>
          <a:prstGeom prst="rect">
            <a:avLst/>
          </a:prstGeo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BDF4D3B2-B4AF-4620-9BB6-0820A393D0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0" t="25027" r="19927" b="33160"/>
          <a:stretch/>
        </p:blipFill>
        <p:spPr bwMode="auto">
          <a:xfrm>
            <a:off x="2099936" y="2593268"/>
            <a:ext cx="8068937" cy="339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9783FDCE-1F02-4833-A7FD-B6D63C4881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1" t="32292" r="29599" b="25833"/>
          <a:stretch/>
        </p:blipFill>
        <p:spPr bwMode="auto">
          <a:xfrm rot="5400000">
            <a:off x="7346530" y="5885168"/>
            <a:ext cx="3467402" cy="387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BD7CD7-B753-412A-BA14-AB062D0142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20939" y="991343"/>
            <a:ext cx="2176461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817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1"/>
          <p:cNvSpPr txBox="1"/>
          <p:nvPr/>
        </p:nvSpPr>
        <p:spPr>
          <a:xfrm>
            <a:off x="1738579" y="4486949"/>
            <a:ext cx="10021084" cy="77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 algn="ctr">
              <a:buClr>
                <a:srgbClr val="0C0C0C"/>
              </a:buClr>
              <a:buSzPts val="2800"/>
            </a:pPr>
            <a:r>
              <a:rPr lang="pt-BR" sz="4400" b="1" dirty="0">
                <a:solidFill>
                  <a:srgbClr val="0C0C0C"/>
                </a:solidFill>
              </a:rPr>
              <a:t>QUIZZ time !!!</a:t>
            </a:r>
            <a:endParaRPr sz="4400" b="0" i="0" u="none" strike="noStrike" cap="none" dirty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2A6C16-3042-43B9-AD2A-F39D7959A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120"/>
          <a:stretch/>
        </p:blipFill>
        <p:spPr bwMode="auto">
          <a:xfrm>
            <a:off x="10890517" y="196443"/>
            <a:ext cx="869146" cy="9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744B67-9B8A-4095-90C1-1735DB5C1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173" y="287806"/>
            <a:ext cx="3187700" cy="12238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1C50CE-DF32-448C-88C0-9E87C88F5B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0939" y="991343"/>
            <a:ext cx="2176461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0842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5" name="Google Shape;635;p41"/>
          <p:cNvCxnSpPr>
            <a:cxnSpLocks/>
          </p:cNvCxnSpPr>
          <p:nvPr/>
        </p:nvCxnSpPr>
        <p:spPr>
          <a:xfrm>
            <a:off x="584950" y="2389964"/>
            <a:ext cx="1341289" cy="0"/>
          </a:xfrm>
          <a:prstGeom prst="straightConnector1">
            <a:avLst/>
          </a:prstGeom>
          <a:noFill/>
          <a:ln w="76200" cap="flat" cmpd="sng">
            <a:solidFill>
              <a:srgbClr val="ED5112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652" name="Google Shape;652;p41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91909" y="33926"/>
            <a:ext cx="4660709" cy="210924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1"/>
          <p:cNvSpPr txBox="1"/>
          <p:nvPr/>
        </p:nvSpPr>
        <p:spPr>
          <a:xfrm>
            <a:off x="596313" y="830568"/>
            <a:ext cx="7304033" cy="53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0C0C0C"/>
              </a:buClr>
              <a:buSzPts val="2800"/>
            </a:pPr>
            <a:r>
              <a:rPr lang="pt-BR" sz="2800" b="1" dirty="0">
                <a:solidFill>
                  <a:srgbClr val="0C0C0C"/>
                </a:solidFill>
              </a:rPr>
              <a:t>QUIZZ time !!!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2A6C16-3042-43B9-AD2A-F39D7959A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120"/>
          <a:stretch/>
        </p:blipFill>
        <p:spPr bwMode="auto">
          <a:xfrm>
            <a:off x="10890517" y="196443"/>
            <a:ext cx="869146" cy="9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4" name="Google Shape;634;p41"/>
          <p:cNvSpPr txBox="1"/>
          <p:nvPr/>
        </p:nvSpPr>
        <p:spPr>
          <a:xfrm>
            <a:off x="514389" y="1794577"/>
            <a:ext cx="6895403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FF6600"/>
              </a:buClr>
              <a:buSzPts val="2400"/>
            </a:pPr>
            <a:r>
              <a:rPr lang="en-US" sz="2400" b="1" dirty="0" err="1">
                <a:solidFill>
                  <a:srgbClr val="FF6600"/>
                </a:solidFill>
              </a:rPr>
              <a:t>Bài</a:t>
            </a:r>
            <a:r>
              <a:rPr lang="en-US" sz="2400" b="1" dirty="0">
                <a:solidFill>
                  <a:srgbClr val="FF6600"/>
                </a:solidFill>
              </a:rPr>
              <a:t> </a:t>
            </a:r>
            <a:r>
              <a:rPr lang="en-US" sz="2400" b="1" dirty="0" err="1">
                <a:solidFill>
                  <a:srgbClr val="FF6600"/>
                </a:solidFill>
              </a:rPr>
              <a:t>tập</a:t>
            </a:r>
            <a:r>
              <a:rPr lang="en-US" sz="2400" b="1" dirty="0">
                <a:solidFill>
                  <a:srgbClr val="FF6600"/>
                </a:solidFill>
              </a:rPr>
              <a:t> </a:t>
            </a:r>
            <a:r>
              <a:rPr lang="en-US" sz="2400" b="1" dirty="0" err="1">
                <a:solidFill>
                  <a:srgbClr val="FF6600"/>
                </a:solidFill>
              </a:rPr>
              <a:t>thực</a:t>
            </a:r>
            <a:r>
              <a:rPr lang="en-US" sz="2400" b="1" dirty="0">
                <a:solidFill>
                  <a:srgbClr val="FF6600"/>
                </a:solidFill>
              </a:rPr>
              <a:t> </a:t>
            </a:r>
            <a:r>
              <a:rPr lang="en-US" sz="2400" b="1" dirty="0" err="1">
                <a:solidFill>
                  <a:srgbClr val="FF6600"/>
                </a:solidFill>
              </a:rPr>
              <a:t>hành</a:t>
            </a:r>
            <a:endParaRPr lang="pt-BR" sz="2400" b="1" dirty="0">
              <a:solidFill>
                <a:srgbClr val="FF66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744B67-9B8A-4095-90C1-1735DB5C1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173" y="287806"/>
            <a:ext cx="3187700" cy="1223812"/>
          </a:xfrm>
          <a:prstGeom prst="rect">
            <a:avLst/>
          </a:prstGeom>
        </p:spPr>
      </p:pic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C87B11D5-F946-45B0-AECB-23C3270B9A66}"/>
              </a:ext>
            </a:extLst>
          </p:cNvPr>
          <p:cNvSpPr txBox="1">
            <a:spLocks/>
          </p:cNvSpPr>
          <p:nvPr/>
        </p:nvSpPr>
        <p:spPr>
          <a:xfrm>
            <a:off x="787543" y="2698483"/>
            <a:ext cx="11800697" cy="489837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ử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dụng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Tinkercad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circuit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hãy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viết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1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ch</a:t>
            </a:r>
            <a:r>
              <a:rPr lang="vi-VN" sz="2400" dirty="0">
                <a:solidFill>
                  <a:sysClr val="windowText" lastClr="000000"/>
                </a:solidFill>
                <a:latin typeface="Segoe UI"/>
              </a:rPr>
              <a:t>ư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ơng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trình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sử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dụng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Arduino uno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mô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phỏng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sao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cho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in ra Serial monitor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dòng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chữ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sau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: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	“ hello Via \n “ in ra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lúc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bắt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đầu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và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xuất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hiện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lại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sau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mỗi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3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giây</a:t>
            </a:r>
            <a:endParaRPr lang="en-US" sz="2400" dirty="0">
              <a:solidFill>
                <a:sysClr val="windowText" lastClr="000000"/>
              </a:solidFill>
              <a:latin typeface="Segoe UI"/>
            </a:endParaRPr>
          </a:p>
          <a:p>
            <a:pPr marL="0" lvl="1" indent="0">
              <a:buClrTx/>
              <a:buNone/>
              <a:defRPr/>
            </a:pP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	“ VRC 2022\n” in ra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lúc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bắt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đầu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và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xuất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hiện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lại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sau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mỗi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2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giây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Ví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dụ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: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00:00  Hello VIA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	VRC2022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…………………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00:02  VRC2022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00:03  Hello VIA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--------------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00:04  VRC2022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00:06  Hello VIA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BB7F5A-C48C-401D-ACCC-A7559A7B6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0939" y="991343"/>
            <a:ext cx="2176461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04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41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91909" y="33926"/>
            <a:ext cx="5022087" cy="210924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1"/>
          <p:cNvSpPr txBox="1"/>
          <p:nvPr/>
        </p:nvSpPr>
        <p:spPr>
          <a:xfrm>
            <a:off x="596313" y="830568"/>
            <a:ext cx="7304033" cy="53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0C0C0C"/>
              </a:buClr>
              <a:buSzPts val="2800"/>
            </a:pPr>
            <a:r>
              <a:rPr lang="pt-BR" sz="2800" b="1" dirty="0">
                <a:solidFill>
                  <a:srgbClr val="0C0C0C"/>
                </a:solidFill>
              </a:rPr>
              <a:t>MakerBot BANHMI</a:t>
            </a:r>
            <a:endParaRPr sz="2800" b="0" i="0" u="none" strike="noStrike" cap="none" dirty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2A6C16-3042-43B9-AD2A-F39D7959A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120"/>
          <a:stretch/>
        </p:blipFill>
        <p:spPr bwMode="auto">
          <a:xfrm>
            <a:off x="10890517" y="196443"/>
            <a:ext cx="869146" cy="9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744B67-9B8A-4095-90C1-1735DB5C1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173" y="287806"/>
            <a:ext cx="3187700" cy="12238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D88B7F-7E61-4AD9-BE0B-AF73934321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9751" y="2175218"/>
            <a:ext cx="10706612" cy="64359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773002-008B-4651-87BB-A95ABE7BBB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20939" y="991343"/>
            <a:ext cx="2176461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40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625;p41" descr="PP-05.jpg">
            <a:extLst>
              <a:ext uri="{FF2B5EF4-FFF2-40B4-BE49-F238E27FC236}">
                <a16:creationId xmlns:a16="http://schemas.microsoft.com/office/drawing/2014/main" id="{8B5CDBAC-394C-4D50-9D76-CA5D4EB1794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3926"/>
            <a:ext cx="13004800" cy="975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5" name="Google Shape;635;p41"/>
          <p:cNvCxnSpPr>
            <a:cxnSpLocks/>
          </p:cNvCxnSpPr>
          <p:nvPr/>
        </p:nvCxnSpPr>
        <p:spPr>
          <a:xfrm>
            <a:off x="737350" y="6756224"/>
            <a:ext cx="1341289" cy="0"/>
          </a:xfrm>
          <a:prstGeom prst="straightConnector1">
            <a:avLst/>
          </a:prstGeom>
          <a:noFill/>
          <a:ln w="76200" cap="flat" cmpd="sng">
            <a:solidFill>
              <a:srgbClr val="ED5112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652" name="Google Shape;652;p41" descr="Untitled-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91909" y="33926"/>
            <a:ext cx="5022087" cy="210924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1"/>
          <p:cNvSpPr txBox="1"/>
          <p:nvPr/>
        </p:nvSpPr>
        <p:spPr>
          <a:xfrm>
            <a:off x="596313" y="830568"/>
            <a:ext cx="7304033" cy="53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0C0C0C"/>
              </a:buClr>
              <a:buSzPts val="2800"/>
            </a:pPr>
            <a:r>
              <a:rPr lang="pt-BR" sz="2800" b="1" dirty="0">
                <a:solidFill>
                  <a:srgbClr val="0C0C0C"/>
                </a:solidFill>
              </a:rPr>
              <a:t>MakerBot BANHMI</a:t>
            </a:r>
            <a:endParaRPr sz="2800" b="0" i="0" u="none" strike="noStrike" cap="none" dirty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2A6C16-3042-43B9-AD2A-F39D7959A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120"/>
          <a:stretch/>
        </p:blipFill>
        <p:spPr bwMode="auto">
          <a:xfrm>
            <a:off x="10890517" y="196443"/>
            <a:ext cx="869146" cy="9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4" name="Google Shape;634;p41"/>
          <p:cNvSpPr txBox="1"/>
          <p:nvPr/>
        </p:nvSpPr>
        <p:spPr>
          <a:xfrm>
            <a:off x="666789" y="6160837"/>
            <a:ext cx="6895403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FF6600"/>
              </a:buClr>
              <a:buSzPts val="2400"/>
            </a:pPr>
            <a:r>
              <a:rPr lang="pt-BR" sz="2400" b="1" dirty="0">
                <a:solidFill>
                  <a:srgbClr val="FF6600"/>
                </a:solidFill>
              </a:rPr>
              <a:t>Mạch công suất Makerbot BANHMI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744B67-9B8A-4095-90C1-1735DB5C19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1173" y="287806"/>
            <a:ext cx="3187700" cy="1223812"/>
          </a:xfrm>
          <a:prstGeom prst="rect">
            <a:avLst/>
          </a:prstGeom>
        </p:spPr>
      </p:pic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C87B11D5-F946-45B0-AECB-23C3270B9A66}"/>
              </a:ext>
            </a:extLst>
          </p:cNvPr>
          <p:cNvSpPr txBox="1">
            <a:spLocks/>
          </p:cNvSpPr>
          <p:nvPr/>
        </p:nvSpPr>
        <p:spPr>
          <a:xfrm>
            <a:off x="1097492" y="2726096"/>
            <a:ext cx="11907308" cy="489837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ClrTx/>
            </a:pPr>
            <a:r>
              <a:rPr lang="en-US" sz="2400" dirty="0" err="1">
                <a:solidFill>
                  <a:prstClr val="black"/>
                </a:solidFill>
                <a:latin typeface="Segoe UI"/>
              </a:rPr>
              <a:t>Mạch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điều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khiển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hệ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thống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động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, c</a:t>
            </a:r>
            <a:r>
              <a:rPr lang="vi-VN" sz="2400" dirty="0">
                <a:solidFill>
                  <a:prstClr val="black"/>
                </a:solidFill>
                <a:latin typeface="Segoe UI"/>
              </a:rPr>
              <a:t>ơ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cảm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biển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</a:t>
            </a:r>
          </a:p>
          <a:p>
            <a:pPr lvl="1">
              <a:lnSpc>
                <a:spcPct val="150000"/>
              </a:lnSpc>
              <a:buClrTx/>
            </a:pPr>
            <a:r>
              <a:rPr lang="en-US" sz="2400" dirty="0" err="1">
                <a:solidFill>
                  <a:prstClr val="black"/>
                </a:solidFill>
                <a:latin typeface="Segoe UI"/>
              </a:rPr>
              <a:t>Có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khả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năng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kết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nối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truyền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dữ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liệu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qua WIFI, BLE</a:t>
            </a:r>
          </a:p>
          <a:p>
            <a:pPr lvl="1">
              <a:lnSpc>
                <a:spcPct val="150000"/>
              </a:lnSpc>
              <a:buClrTx/>
            </a:pPr>
            <a:r>
              <a:rPr lang="en-US" sz="2400" dirty="0" err="1">
                <a:solidFill>
                  <a:prstClr val="black"/>
                </a:solidFill>
                <a:latin typeface="Segoe UI"/>
              </a:rPr>
              <a:t>Nhỏ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gọn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,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có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header t</a:t>
            </a:r>
            <a:r>
              <a:rPr lang="vi-VN" sz="2400" dirty="0">
                <a:solidFill>
                  <a:prstClr val="black"/>
                </a:solidFill>
                <a:latin typeface="Segoe UI"/>
              </a:rPr>
              <a:t>ư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ơng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thích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với Raspberry PI </a:t>
            </a:r>
          </a:p>
          <a:p>
            <a:pPr lvl="1">
              <a:lnSpc>
                <a:spcPct val="150000"/>
              </a:lnSpc>
              <a:buClrTx/>
            </a:pPr>
            <a:r>
              <a:rPr lang="en-US" sz="2400" dirty="0">
                <a:solidFill>
                  <a:prstClr val="black"/>
                </a:solidFill>
                <a:latin typeface="Segoe UI"/>
              </a:rPr>
              <a:t>T</a:t>
            </a:r>
            <a:r>
              <a:rPr lang="vi-VN" sz="2400" dirty="0">
                <a:solidFill>
                  <a:prstClr val="black"/>
                </a:solidFill>
                <a:latin typeface="Segoe UI"/>
              </a:rPr>
              <a:t>ư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ơng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thích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ng</a:t>
            </a:r>
            <a:r>
              <a:rPr lang="vi-VN" sz="2400" dirty="0">
                <a:solidFill>
                  <a:prstClr val="black"/>
                </a:solidFill>
                <a:latin typeface="Segoe UI"/>
              </a:rPr>
              <a:t>ư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ợc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với Arduino UNO shield</a:t>
            </a:r>
          </a:p>
          <a:p>
            <a:pPr lvl="1">
              <a:lnSpc>
                <a:spcPct val="150000"/>
              </a:lnSpc>
              <a:buClrTx/>
            </a:pPr>
            <a:r>
              <a:rPr lang="en-US" sz="2400" dirty="0" err="1">
                <a:solidFill>
                  <a:prstClr val="black"/>
                </a:solidFill>
                <a:latin typeface="Segoe UI"/>
              </a:rPr>
              <a:t>Ngoài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ra, 1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cổng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UART, 1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cổng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I2C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mở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rộng</a:t>
            </a:r>
            <a:endParaRPr lang="en-US" sz="2400" dirty="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56FA7B5A-E4AE-4C0E-A616-C89CB0C75767}"/>
              </a:ext>
            </a:extLst>
          </p:cNvPr>
          <p:cNvSpPr txBox="1">
            <a:spLocks/>
          </p:cNvSpPr>
          <p:nvPr/>
        </p:nvSpPr>
        <p:spPr>
          <a:xfrm>
            <a:off x="1164716" y="7018650"/>
            <a:ext cx="9004157" cy="60977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ClrTx/>
            </a:pPr>
            <a:r>
              <a:rPr lang="en-US" sz="2400" dirty="0">
                <a:solidFill>
                  <a:prstClr val="black"/>
                </a:solidFill>
                <a:latin typeface="Segoe UI"/>
              </a:rPr>
              <a:t>4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đầu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ra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động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c</a:t>
            </a:r>
            <a:r>
              <a:rPr lang="vi-VN" sz="2400" dirty="0">
                <a:solidFill>
                  <a:prstClr val="black"/>
                </a:solidFill>
                <a:latin typeface="Segoe UI"/>
              </a:rPr>
              <a:t>ơ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DC 5v , 6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đầu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ra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động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c</a:t>
            </a:r>
            <a:r>
              <a:rPr lang="vi-VN" sz="2400" dirty="0">
                <a:solidFill>
                  <a:prstClr val="black"/>
                </a:solidFill>
                <a:latin typeface="Segoe UI"/>
              </a:rPr>
              <a:t>ơ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Servo 5-7V</a:t>
            </a:r>
          </a:p>
          <a:p>
            <a:pPr lvl="1">
              <a:lnSpc>
                <a:spcPct val="150000"/>
              </a:lnSpc>
              <a:buClrTx/>
            </a:pPr>
            <a:r>
              <a:rPr lang="en-US" sz="2400" dirty="0">
                <a:solidFill>
                  <a:prstClr val="black"/>
                </a:solidFill>
                <a:latin typeface="Segoe UI"/>
              </a:rPr>
              <a:t>1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cổng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I2C, 1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cổng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SPI</a:t>
            </a:r>
          </a:p>
          <a:p>
            <a:pPr lvl="1">
              <a:lnSpc>
                <a:spcPct val="150000"/>
              </a:lnSpc>
              <a:buClrTx/>
            </a:pPr>
            <a:r>
              <a:rPr lang="en-US" sz="2400" dirty="0">
                <a:solidFill>
                  <a:prstClr val="black"/>
                </a:solidFill>
                <a:latin typeface="Segoe UI"/>
              </a:rPr>
              <a:t>Header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mở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rộng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6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chân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 GPIO</a:t>
            </a:r>
          </a:p>
        </p:txBody>
      </p:sp>
      <p:cxnSp>
        <p:nvCxnSpPr>
          <p:cNvPr id="14" name="Google Shape;635;p41">
            <a:extLst>
              <a:ext uri="{FF2B5EF4-FFF2-40B4-BE49-F238E27FC236}">
                <a16:creationId xmlns:a16="http://schemas.microsoft.com/office/drawing/2014/main" id="{949867A7-077C-4261-93D4-491C103EC232}"/>
              </a:ext>
            </a:extLst>
          </p:cNvPr>
          <p:cNvCxnSpPr>
            <a:cxnSpLocks/>
          </p:cNvCxnSpPr>
          <p:nvPr/>
        </p:nvCxnSpPr>
        <p:spPr>
          <a:xfrm>
            <a:off x="737350" y="2542364"/>
            <a:ext cx="1341289" cy="0"/>
          </a:xfrm>
          <a:prstGeom prst="straightConnector1">
            <a:avLst/>
          </a:prstGeom>
          <a:noFill/>
          <a:ln w="76200" cap="flat" cmpd="sng">
            <a:solidFill>
              <a:srgbClr val="ED5112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5" name="Google Shape;634;p41">
            <a:extLst>
              <a:ext uri="{FF2B5EF4-FFF2-40B4-BE49-F238E27FC236}">
                <a16:creationId xmlns:a16="http://schemas.microsoft.com/office/drawing/2014/main" id="{D01FC820-2910-4B0B-B38A-A5893DC0BB99}"/>
              </a:ext>
            </a:extLst>
          </p:cNvPr>
          <p:cNvSpPr txBox="1"/>
          <p:nvPr/>
        </p:nvSpPr>
        <p:spPr>
          <a:xfrm>
            <a:off x="666789" y="1946977"/>
            <a:ext cx="6895403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FF6600"/>
              </a:buClr>
              <a:buSzPts val="2400"/>
            </a:pPr>
            <a:r>
              <a:rPr lang="pt-BR" sz="2400" b="1" dirty="0">
                <a:solidFill>
                  <a:srgbClr val="FF6600"/>
                </a:solidFill>
              </a:rPr>
              <a:t>Mạch điều khiển Makerbot BANHMI</a:t>
            </a:r>
          </a:p>
        </p:txBody>
      </p:sp>
      <p:pic>
        <p:nvPicPr>
          <p:cNvPr id="4098" name="Picture 2" descr="Image preview">
            <a:extLst>
              <a:ext uri="{FF2B5EF4-FFF2-40B4-BE49-F238E27FC236}">
                <a16:creationId xmlns:a16="http://schemas.microsoft.com/office/drawing/2014/main" id="{E4AE28DF-5C8D-4C42-B8C6-B5A7B58359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9" t="19585" r="29834" b="13939"/>
          <a:stretch/>
        </p:blipFill>
        <p:spPr bwMode="auto">
          <a:xfrm>
            <a:off x="8312291" y="2855371"/>
            <a:ext cx="4532877" cy="355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029837-C3E6-42C3-A4E9-B5C6CFDA49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20939" y="991343"/>
            <a:ext cx="2176461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01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625;p41" descr="PP-05.jpg">
            <a:extLst>
              <a:ext uri="{FF2B5EF4-FFF2-40B4-BE49-F238E27FC236}">
                <a16:creationId xmlns:a16="http://schemas.microsoft.com/office/drawing/2014/main" id="{C27A24E2-EA9B-4FBA-A0DA-599080EE825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40594"/>
            <a:ext cx="13004800" cy="975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41" descr="Untitled-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91909" y="33926"/>
            <a:ext cx="5022087" cy="210924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1"/>
          <p:cNvSpPr txBox="1"/>
          <p:nvPr/>
        </p:nvSpPr>
        <p:spPr>
          <a:xfrm>
            <a:off x="596313" y="830568"/>
            <a:ext cx="7304033" cy="53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0C0C0C"/>
              </a:buClr>
              <a:buSzPts val="2800"/>
            </a:pPr>
            <a:r>
              <a:rPr lang="pt-BR" sz="2800" b="1" dirty="0">
                <a:solidFill>
                  <a:srgbClr val="0C0C0C"/>
                </a:solidFill>
              </a:rPr>
              <a:t>MakerBot BANHMI</a:t>
            </a:r>
            <a:endParaRPr sz="2800" b="0" i="0" u="none" strike="noStrike" cap="none" dirty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2A6C16-3042-43B9-AD2A-F39D7959A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120"/>
          <a:stretch/>
        </p:blipFill>
        <p:spPr bwMode="auto">
          <a:xfrm>
            <a:off x="10890517" y="196443"/>
            <a:ext cx="869146" cy="9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744B67-9B8A-4095-90C1-1735DB5C19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1173" y="287806"/>
            <a:ext cx="3187700" cy="1223812"/>
          </a:xfrm>
          <a:prstGeom prst="rect">
            <a:avLst/>
          </a:prstGeom>
        </p:spPr>
      </p:pic>
      <p:cxnSp>
        <p:nvCxnSpPr>
          <p:cNvPr id="14" name="Google Shape;635;p41">
            <a:extLst>
              <a:ext uri="{FF2B5EF4-FFF2-40B4-BE49-F238E27FC236}">
                <a16:creationId xmlns:a16="http://schemas.microsoft.com/office/drawing/2014/main" id="{949867A7-077C-4261-93D4-491C103EC232}"/>
              </a:ext>
            </a:extLst>
          </p:cNvPr>
          <p:cNvCxnSpPr>
            <a:cxnSpLocks/>
          </p:cNvCxnSpPr>
          <p:nvPr/>
        </p:nvCxnSpPr>
        <p:spPr>
          <a:xfrm>
            <a:off x="737350" y="2542364"/>
            <a:ext cx="1341289" cy="0"/>
          </a:xfrm>
          <a:prstGeom prst="straightConnector1">
            <a:avLst/>
          </a:prstGeom>
          <a:noFill/>
          <a:ln w="76200" cap="flat" cmpd="sng">
            <a:solidFill>
              <a:srgbClr val="ED5112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5" name="Google Shape;634;p41">
            <a:extLst>
              <a:ext uri="{FF2B5EF4-FFF2-40B4-BE49-F238E27FC236}">
                <a16:creationId xmlns:a16="http://schemas.microsoft.com/office/drawing/2014/main" id="{D01FC820-2910-4B0B-B38A-A5893DC0BB99}"/>
              </a:ext>
            </a:extLst>
          </p:cNvPr>
          <p:cNvSpPr txBox="1"/>
          <p:nvPr/>
        </p:nvSpPr>
        <p:spPr>
          <a:xfrm>
            <a:off x="666789" y="1946977"/>
            <a:ext cx="6895403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FF6600"/>
              </a:buClr>
              <a:buSzPts val="2400"/>
            </a:pPr>
            <a:r>
              <a:rPr lang="pt-BR" sz="2400" b="1" dirty="0">
                <a:solidFill>
                  <a:srgbClr val="FF6600"/>
                </a:solidFill>
              </a:rPr>
              <a:t>Cấu Hình chi tiết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FF4B31F2-2108-4385-8315-C1C2D78459E7}"/>
              </a:ext>
            </a:extLst>
          </p:cNvPr>
          <p:cNvSpPr txBox="1">
            <a:spLocks/>
          </p:cNvSpPr>
          <p:nvPr/>
        </p:nvSpPr>
        <p:spPr>
          <a:xfrm>
            <a:off x="1091896" y="2726096"/>
            <a:ext cx="6345224" cy="556064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Tx/>
              <a:buNone/>
            </a:pPr>
            <a:r>
              <a:rPr lang="en-US" sz="2400" b="1" i="1" dirty="0" err="1">
                <a:solidFill>
                  <a:prstClr val="black"/>
                </a:solidFill>
                <a:latin typeface="Segoe UI"/>
              </a:rPr>
              <a:t>Khối</a:t>
            </a:r>
            <a:r>
              <a:rPr lang="en-US" sz="2400" b="1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400" b="1" i="1" dirty="0" err="1">
                <a:solidFill>
                  <a:prstClr val="black"/>
                </a:solidFill>
                <a:latin typeface="Segoe UI"/>
              </a:rPr>
              <a:t>điều</a:t>
            </a:r>
            <a:r>
              <a:rPr lang="en-US" sz="2400" b="1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400" b="1" i="1" dirty="0" err="1">
                <a:solidFill>
                  <a:prstClr val="black"/>
                </a:solidFill>
                <a:latin typeface="Segoe UI"/>
              </a:rPr>
              <a:t>khiển</a:t>
            </a:r>
            <a:endParaRPr lang="en-US" sz="2400" b="1" i="1" dirty="0">
              <a:solidFill>
                <a:prstClr val="black"/>
              </a:solidFill>
              <a:latin typeface="Segoe UI"/>
            </a:endParaRPr>
          </a:p>
          <a:p>
            <a:pPr lvl="1">
              <a:lnSpc>
                <a:spcPct val="150000"/>
              </a:lnSpc>
              <a:buClrTx/>
            </a:pPr>
            <a:r>
              <a:rPr lang="en-US" sz="2400" dirty="0">
                <a:solidFill>
                  <a:prstClr val="black"/>
                </a:solidFill>
                <a:latin typeface="Segoe UI"/>
              </a:rPr>
              <a:t>ESP32 @ 2x240Mhz,8 MB flash,8MB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Psram</a:t>
            </a:r>
            <a:r>
              <a:rPr lang="en-US" sz="2400" dirty="0">
                <a:solidFill>
                  <a:prstClr val="black"/>
                </a:solidFill>
                <a:latin typeface="Segoe UI"/>
              </a:rPr>
              <a:t>, 34 GPIOs, built in </a:t>
            </a:r>
            <a:r>
              <a:rPr lang="en-US" sz="2400" dirty="0" err="1">
                <a:solidFill>
                  <a:prstClr val="black"/>
                </a:solidFill>
                <a:latin typeface="Segoe UI"/>
              </a:rPr>
              <a:t>WIFI,Bluetooth</a:t>
            </a:r>
            <a:endParaRPr lang="en-US" sz="2400" dirty="0">
              <a:solidFill>
                <a:prstClr val="black"/>
              </a:solidFill>
              <a:latin typeface="Segoe UI"/>
            </a:endParaRPr>
          </a:p>
          <a:p>
            <a:pPr lvl="1">
              <a:lnSpc>
                <a:spcPct val="150000"/>
              </a:lnSpc>
              <a:buClrTx/>
            </a:pPr>
            <a:r>
              <a:rPr lang="en-US" sz="2400" dirty="0">
                <a:solidFill>
                  <a:prstClr val="black"/>
                </a:solidFill>
                <a:latin typeface="Segoe UI"/>
              </a:rPr>
              <a:t>IMU: 6DOF MPU6050 </a:t>
            </a:r>
          </a:p>
          <a:p>
            <a:pPr lvl="1">
              <a:lnSpc>
                <a:spcPct val="150000"/>
              </a:lnSpc>
              <a:buClrTx/>
            </a:pPr>
            <a:r>
              <a:rPr lang="en-US" sz="2400" dirty="0">
                <a:solidFill>
                  <a:prstClr val="black"/>
                </a:solidFill>
                <a:latin typeface="Segoe UI"/>
              </a:rPr>
              <a:t>RTC: DS1307</a:t>
            </a:r>
          </a:p>
          <a:p>
            <a:pPr marL="0" lvl="1" indent="0">
              <a:lnSpc>
                <a:spcPct val="150000"/>
              </a:lnSpc>
              <a:buClrTx/>
              <a:buFont typeface="Arial" panose="020B0604020202020204" pitchFamily="34" charset="0"/>
              <a:buNone/>
            </a:pPr>
            <a:r>
              <a:rPr lang="en-US" sz="2400" b="1" i="1" dirty="0" err="1">
                <a:solidFill>
                  <a:prstClr val="black"/>
                </a:solidFill>
                <a:latin typeface="Segoe UI"/>
              </a:rPr>
              <a:t>Khối</a:t>
            </a:r>
            <a:r>
              <a:rPr lang="en-US" sz="2400" b="1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400" b="1" i="1" dirty="0" err="1">
                <a:solidFill>
                  <a:prstClr val="black"/>
                </a:solidFill>
                <a:latin typeface="Segoe UI"/>
              </a:rPr>
              <a:t>công</a:t>
            </a:r>
            <a:r>
              <a:rPr lang="en-US" sz="2400" b="1" i="1" dirty="0">
                <a:solidFill>
                  <a:prstClr val="black"/>
                </a:solidFill>
                <a:latin typeface="Segoe UI"/>
              </a:rPr>
              <a:t> </a:t>
            </a:r>
            <a:r>
              <a:rPr lang="en-US" sz="2400" b="1" i="1" dirty="0" err="1">
                <a:solidFill>
                  <a:prstClr val="black"/>
                </a:solidFill>
                <a:latin typeface="Segoe UI"/>
              </a:rPr>
              <a:t>suất</a:t>
            </a:r>
            <a:endParaRPr lang="en-US" sz="2400" b="1" i="1" dirty="0">
              <a:solidFill>
                <a:prstClr val="black"/>
              </a:solidFill>
              <a:latin typeface="Segoe UI"/>
            </a:endParaRPr>
          </a:p>
          <a:p>
            <a:pPr lvl="1">
              <a:lnSpc>
                <a:spcPct val="150000"/>
              </a:lnSpc>
              <a:buClrTx/>
            </a:pPr>
            <a:r>
              <a:rPr lang="en-US" sz="2400" dirty="0">
                <a:solidFill>
                  <a:prstClr val="black"/>
                </a:solidFill>
                <a:latin typeface="Segoe UI"/>
              </a:rPr>
              <a:t>PWM: PCA9685</a:t>
            </a:r>
          </a:p>
          <a:p>
            <a:pPr lvl="1">
              <a:lnSpc>
                <a:spcPct val="150000"/>
              </a:lnSpc>
              <a:buClrTx/>
            </a:pPr>
            <a:r>
              <a:rPr lang="en-US" sz="2400" dirty="0">
                <a:solidFill>
                  <a:prstClr val="black"/>
                </a:solidFill>
                <a:latin typeface="Segoe UI"/>
              </a:rPr>
              <a:t>H-bridge: TA6586/RZ7886</a:t>
            </a:r>
          </a:p>
          <a:p>
            <a:pPr lvl="1">
              <a:lnSpc>
                <a:spcPct val="150000"/>
              </a:lnSpc>
              <a:buClrTx/>
            </a:pPr>
            <a:r>
              <a:rPr lang="en-US" sz="2400" dirty="0">
                <a:solidFill>
                  <a:prstClr val="black"/>
                </a:solidFill>
                <a:latin typeface="Segoe UI"/>
              </a:rPr>
              <a:t>6 Ports Servo, 4 Ports DC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A97133-991A-41E8-B5A0-793BA87781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3323" y="2431092"/>
            <a:ext cx="3161767" cy="31312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D573D9-6154-48F1-A596-88AE30DAB3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315" b="95028" l="3709" r="96291">
                        <a14:foregroundMark x1="51511" y1="3729" x2="51099" y2="4006"/>
                        <a14:foregroundMark x1="50962" y1="9392" x2="50962" y2="9392"/>
                        <a14:foregroundMark x1="45192" y1="36740" x2="44231" y2="42680"/>
                        <a14:foregroundMark x1="50962" y1="42818" x2="53159" y2="43370"/>
                        <a14:foregroundMark x1="53159" y1="43370" x2="53159" y2="43370"/>
                        <a14:foregroundMark x1="3709" y1="49033" x2="4258" y2="48066"/>
                        <a14:foregroundMark x1="8379" y1="48895" x2="10577" y2="48757"/>
                        <a14:foregroundMark x1="14423" y1="45718" x2="14973" y2="54006"/>
                        <a14:foregroundMark x1="24451" y1="52210" x2="32143" y2="54144"/>
                        <a14:foregroundMark x1="39286" y1="49171" x2="41346" y2="49309"/>
                        <a14:foregroundMark x1="53984" y1="48481" x2="58379" y2="48066"/>
                        <a14:foregroundMark x1="57967" y1="41851" x2="62225" y2="41851"/>
                        <a14:foregroundMark x1="56044" y1="66298" x2="53434" y2="72238"/>
                        <a14:foregroundMark x1="51236" y1="94613" x2="50000" y2="95028"/>
                        <a14:foregroundMark x1="50137" y1="90608" x2="50137" y2="89088"/>
                        <a14:foregroundMark x1="96291" y1="48619" x2="94231" y2="49171"/>
                        <a14:foregroundMark x1="90659" y1="49171" x2="88599" y2="49171"/>
                        <a14:foregroundMark x1="50687" y1="4282" x2="50824" y2="6630"/>
                        <a14:foregroundMark x1="50824" y1="6630" x2="50824" y2="6077"/>
                        <a14:foregroundMark x1="50824" y1="9392" x2="50687" y2="8287"/>
                        <a14:foregroundMark x1="50137" y1="9116" x2="50549" y2="10083"/>
                        <a14:foregroundMark x1="50962" y1="11050" x2="49863" y2="110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7273" y="5506420"/>
            <a:ext cx="3333866" cy="33155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75C935-534E-4105-A7EE-FBA41D70E4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20939" y="991343"/>
            <a:ext cx="2176461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49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1"/>
          <p:cNvSpPr txBox="1"/>
          <p:nvPr/>
        </p:nvSpPr>
        <p:spPr>
          <a:xfrm>
            <a:off x="2231876" y="4486949"/>
            <a:ext cx="10021084" cy="77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0C0C0C"/>
              </a:buClr>
              <a:buSzPts val="2800"/>
            </a:pPr>
            <a:r>
              <a:rPr lang="pt-BR" sz="4400" b="1" dirty="0">
                <a:solidFill>
                  <a:srgbClr val="0C0C0C"/>
                </a:solidFill>
              </a:rPr>
              <a:t>Bắt đầu v</a:t>
            </a:r>
            <a:r>
              <a:rPr lang="en-US" sz="4400" b="1" dirty="0" err="1">
                <a:solidFill>
                  <a:srgbClr val="0C0C0C"/>
                </a:solidFill>
              </a:rPr>
              <a:t>ới</a:t>
            </a:r>
            <a:r>
              <a:rPr lang="en-US" sz="4400" b="1" dirty="0">
                <a:solidFill>
                  <a:srgbClr val="0C0C0C"/>
                </a:solidFill>
              </a:rPr>
              <a:t> </a:t>
            </a:r>
            <a:r>
              <a:rPr lang="pt-BR" sz="4400" b="1" dirty="0">
                <a:solidFill>
                  <a:srgbClr val="0C0C0C"/>
                </a:solidFill>
              </a:rPr>
              <a:t>MakerBot BANHMI</a:t>
            </a:r>
            <a:endParaRPr sz="4400" b="0" i="0" u="none" strike="noStrike" cap="none" dirty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2A6C16-3042-43B9-AD2A-F39D7959A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120"/>
          <a:stretch/>
        </p:blipFill>
        <p:spPr bwMode="auto">
          <a:xfrm>
            <a:off x="10890517" y="196443"/>
            <a:ext cx="869146" cy="9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744B67-9B8A-4095-90C1-1735DB5C1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173" y="287806"/>
            <a:ext cx="3187700" cy="12238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1C50CE-DF32-448C-88C0-9E87C88F5B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0939" y="991343"/>
            <a:ext cx="2176461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758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625;p41" descr="PP-05.jpg">
            <a:extLst>
              <a:ext uri="{FF2B5EF4-FFF2-40B4-BE49-F238E27FC236}">
                <a16:creationId xmlns:a16="http://schemas.microsoft.com/office/drawing/2014/main" id="{C27A24E2-EA9B-4FBA-A0DA-599080EE825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40594"/>
            <a:ext cx="13004800" cy="975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41" descr="Untitled-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91909" y="33926"/>
            <a:ext cx="5022087" cy="210924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1"/>
          <p:cNvSpPr txBox="1"/>
          <p:nvPr/>
        </p:nvSpPr>
        <p:spPr>
          <a:xfrm>
            <a:off x="596313" y="830568"/>
            <a:ext cx="7304033" cy="53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0C0C0C"/>
              </a:buClr>
              <a:buSzPts val="2800"/>
            </a:pPr>
            <a:r>
              <a:rPr lang="pt-BR" sz="2800" b="1" dirty="0">
                <a:solidFill>
                  <a:srgbClr val="0C0C0C"/>
                </a:solidFill>
              </a:rPr>
              <a:t>MakerBot BANHMI</a:t>
            </a:r>
            <a:endParaRPr sz="2800" b="0" i="0" u="none" strike="noStrike" cap="none" dirty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2A6C16-3042-43B9-AD2A-F39D7959A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120"/>
          <a:stretch/>
        </p:blipFill>
        <p:spPr bwMode="auto">
          <a:xfrm>
            <a:off x="10890517" y="196443"/>
            <a:ext cx="869146" cy="9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744B67-9B8A-4095-90C1-1735DB5C19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1173" y="287806"/>
            <a:ext cx="3187700" cy="1223812"/>
          </a:xfrm>
          <a:prstGeom prst="rect">
            <a:avLst/>
          </a:prstGeom>
        </p:spPr>
      </p:pic>
      <p:cxnSp>
        <p:nvCxnSpPr>
          <p:cNvPr id="14" name="Google Shape;635;p41">
            <a:extLst>
              <a:ext uri="{FF2B5EF4-FFF2-40B4-BE49-F238E27FC236}">
                <a16:creationId xmlns:a16="http://schemas.microsoft.com/office/drawing/2014/main" id="{949867A7-077C-4261-93D4-491C103EC232}"/>
              </a:ext>
            </a:extLst>
          </p:cNvPr>
          <p:cNvCxnSpPr>
            <a:cxnSpLocks/>
          </p:cNvCxnSpPr>
          <p:nvPr/>
        </p:nvCxnSpPr>
        <p:spPr>
          <a:xfrm>
            <a:off x="737350" y="2542364"/>
            <a:ext cx="1341289" cy="0"/>
          </a:xfrm>
          <a:prstGeom prst="straightConnector1">
            <a:avLst/>
          </a:prstGeom>
          <a:noFill/>
          <a:ln w="76200" cap="flat" cmpd="sng">
            <a:solidFill>
              <a:srgbClr val="ED5112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5" name="Google Shape;634;p41">
            <a:extLst>
              <a:ext uri="{FF2B5EF4-FFF2-40B4-BE49-F238E27FC236}">
                <a16:creationId xmlns:a16="http://schemas.microsoft.com/office/drawing/2014/main" id="{D01FC820-2910-4B0B-B38A-A5893DC0BB99}"/>
              </a:ext>
            </a:extLst>
          </p:cNvPr>
          <p:cNvSpPr txBox="1"/>
          <p:nvPr/>
        </p:nvSpPr>
        <p:spPr>
          <a:xfrm>
            <a:off x="666789" y="1946977"/>
            <a:ext cx="8305761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lvl="0">
              <a:buClr>
                <a:srgbClr val="FF6600"/>
              </a:buClr>
              <a:buSzPts val="2400"/>
            </a:pPr>
            <a:r>
              <a:rPr lang="pt-BR" sz="2400" b="1" dirty="0">
                <a:solidFill>
                  <a:srgbClr val="FF6600"/>
                </a:solidFill>
              </a:rPr>
              <a:t>L</a:t>
            </a:r>
            <a:r>
              <a:rPr lang="vi-VN" sz="2400" b="1" dirty="0">
                <a:solidFill>
                  <a:srgbClr val="FF6600"/>
                </a:solidFill>
              </a:rPr>
              <a:t>ư</a:t>
            </a:r>
            <a:r>
              <a:rPr lang="en-US" sz="2400" b="1" dirty="0">
                <a:solidFill>
                  <a:srgbClr val="FF6600"/>
                </a:solidFill>
              </a:rPr>
              <a:t>u ý </a:t>
            </a:r>
            <a:r>
              <a:rPr lang="en-US" sz="2400" b="1" dirty="0" err="1">
                <a:solidFill>
                  <a:srgbClr val="FF6600"/>
                </a:solidFill>
              </a:rPr>
              <a:t>quan</a:t>
            </a:r>
            <a:r>
              <a:rPr lang="en-US" sz="2400" b="1" dirty="0">
                <a:solidFill>
                  <a:srgbClr val="FF6600"/>
                </a:solidFill>
              </a:rPr>
              <a:t> </a:t>
            </a:r>
            <a:r>
              <a:rPr lang="en-US" sz="2400" b="1" dirty="0" err="1">
                <a:solidFill>
                  <a:srgbClr val="FF6600"/>
                </a:solidFill>
              </a:rPr>
              <a:t>trọng</a:t>
            </a:r>
            <a:r>
              <a:rPr lang="en-US" sz="2400" b="1" dirty="0">
                <a:solidFill>
                  <a:srgbClr val="FF6600"/>
                </a:solidFill>
              </a:rPr>
              <a:t> </a:t>
            </a:r>
            <a:r>
              <a:rPr lang="en-US" sz="2400" b="1" dirty="0" err="1">
                <a:solidFill>
                  <a:srgbClr val="FF6600"/>
                </a:solidFill>
              </a:rPr>
              <a:t>khi</a:t>
            </a:r>
            <a:r>
              <a:rPr lang="en-US" sz="2400" b="1" dirty="0">
                <a:solidFill>
                  <a:srgbClr val="FF6600"/>
                </a:solidFill>
              </a:rPr>
              <a:t> </a:t>
            </a:r>
            <a:r>
              <a:rPr lang="en-US" sz="2400" b="1" dirty="0" err="1">
                <a:solidFill>
                  <a:srgbClr val="FF6600"/>
                </a:solidFill>
              </a:rPr>
              <a:t>sử</a:t>
            </a:r>
            <a:r>
              <a:rPr lang="en-US" sz="2400" b="1" dirty="0">
                <a:solidFill>
                  <a:srgbClr val="FF6600"/>
                </a:solidFill>
              </a:rPr>
              <a:t> </a:t>
            </a:r>
            <a:r>
              <a:rPr lang="en-US" sz="2400" b="1" dirty="0" err="1">
                <a:solidFill>
                  <a:srgbClr val="FF6600"/>
                </a:solidFill>
              </a:rPr>
              <a:t>dụng</a:t>
            </a:r>
            <a:r>
              <a:rPr lang="en-US" sz="2400" b="1" dirty="0">
                <a:solidFill>
                  <a:srgbClr val="FF6600"/>
                </a:solidFill>
              </a:rPr>
              <a:t> </a:t>
            </a:r>
            <a:r>
              <a:rPr lang="en-US" sz="2400" b="1" dirty="0" err="1">
                <a:solidFill>
                  <a:srgbClr val="FF6600"/>
                </a:solidFill>
              </a:rPr>
              <a:t>Makerbot</a:t>
            </a:r>
            <a:r>
              <a:rPr lang="en-US" sz="2400" b="1" dirty="0">
                <a:solidFill>
                  <a:srgbClr val="FF6600"/>
                </a:solidFill>
              </a:rPr>
              <a:t> BANHMI</a:t>
            </a:r>
            <a:endParaRPr lang="pt-BR" sz="2400" b="1" dirty="0">
              <a:solidFill>
                <a:srgbClr val="FF66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169075-565C-4980-B765-6EEA7E5593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7363" y1="19531" x2="56348" y2="21484"/>
                        <a14:foregroundMark x1="54004" y1="16016" x2="59082" y2="203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72550" y="2781850"/>
            <a:ext cx="4268791" cy="4268791"/>
          </a:xfrm>
          <a:prstGeom prst="rect">
            <a:avLst/>
          </a:prstGeom>
        </p:spPr>
      </p:pic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C3D7CF17-585F-44B0-9D59-276ECBBCB14C}"/>
              </a:ext>
            </a:extLst>
          </p:cNvPr>
          <p:cNvSpPr txBox="1">
            <a:spLocks/>
          </p:cNvSpPr>
          <p:nvPr/>
        </p:nvSpPr>
        <p:spPr>
          <a:xfrm>
            <a:off x="596314" y="2781850"/>
            <a:ext cx="8983116" cy="543962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buClrTx/>
              <a:defRPr/>
            </a:pPr>
            <a:r>
              <a:rPr lang="vi-VN" sz="2400" b="1" dirty="0">
                <a:solidFill>
                  <a:sysClr val="windowText" lastClr="000000"/>
                </a:solidFill>
                <a:latin typeface="Segoe UI"/>
              </a:rPr>
              <a:t>Nên</a:t>
            </a:r>
            <a:r>
              <a:rPr lang="vi-VN" sz="2400" dirty="0">
                <a:solidFill>
                  <a:sysClr val="windowText" lastClr="000000"/>
                </a:solidFill>
                <a:latin typeface="Segoe UI"/>
              </a:rPr>
              <a:t> sử dụng dây cáp </a:t>
            </a:r>
            <a:r>
              <a:rPr lang="vi-VN" sz="2400" b="1" i="1" dirty="0">
                <a:solidFill>
                  <a:sysClr val="windowText" lastClr="000000"/>
                </a:solidFill>
                <a:latin typeface="Segoe UI"/>
              </a:rPr>
              <a:t>micoUSB có chất lượng tốt</a:t>
            </a:r>
          </a:p>
          <a:p>
            <a:pPr lvl="1">
              <a:lnSpc>
                <a:spcPct val="120000"/>
              </a:lnSpc>
              <a:buClrTx/>
              <a:defRPr/>
            </a:pPr>
            <a:r>
              <a:rPr lang="vi-VN" sz="2400" b="1" i="1" dirty="0">
                <a:solidFill>
                  <a:sysClr val="windowText" lastClr="000000"/>
                </a:solidFill>
                <a:latin typeface="Segoe UI"/>
              </a:rPr>
              <a:t>Không nên </a:t>
            </a:r>
            <a:r>
              <a:rPr lang="vi-VN" sz="2400" dirty="0">
                <a:solidFill>
                  <a:sysClr val="windowText" lastClr="000000"/>
                </a:solidFill>
                <a:latin typeface="Segoe UI"/>
              </a:rPr>
              <a:t>cắm mạch makerbot qua bộ chia </a:t>
            </a:r>
            <a:r>
              <a:rPr lang="vi-VN" sz="2400" b="1" i="1" dirty="0">
                <a:solidFill>
                  <a:sysClr val="windowText" lastClr="000000"/>
                </a:solidFill>
                <a:latin typeface="Segoe UI"/>
              </a:rPr>
              <a:t>USB (USB HUB)</a:t>
            </a:r>
          </a:p>
          <a:p>
            <a:pPr lvl="1">
              <a:lnSpc>
                <a:spcPct val="120000"/>
              </a:lnSpc>
              <a:buClrTx/>
              <a:defRPr/>
            </a:pPr>
            <a:r>
              <a:rPr lang="vi-VN" sz="2400" dirty="0">
                <a:solidFill>
                  <a:sysClr val="windowText" lastClr="000000"/>
                </a:solidFill>
                <a:latin typeface="Segoe UI"/>
              </a:rPr>
              <a:t>Nếu có thể, </a:t>
            </a:r>
            <a:r>
              <a:rPr lang="vi-VN" sz="2400" b="1" i="1" dirty="0">
                <a:solidFill>
                  <a:sysClr val="windowText" lastClr="000000"/>
                </a:solidFill>
                <a:latin typeface="Segoe UI"/>
              </a:rPr>
              <a:t>nên</a:t>
            </a:r>
            <a:r>
              <a:rPr lang="vi-VN" sz="2400" dirty="0">
                <a:solidFill>
                  <a:sysClr val="windowText" lastClr="000000"/>
                </a:solidFill>
                <a:latin typeface="Segoe UI"/>
              </a:rPr>
              <a:t> cắm mạch MakerBot vào </a:t>
            </a:r>
            <a:r>
              <a:rPr lang="vi-VN" sz="2400" b="1" i="1" dirty="0">
                <a:solidFill>
                  <a:sysClr val="windowText" lastClr="000000"/>
                </a:solidFill>
                <a:latin typeface="Segoe UI"/>
              </a:rPr>
              <a:t>cổng USB 3.0</a:t>
            </a:r>
            <a:r>
              <a:rPr lang="vi-VN" sz="2400" dirty="0">
                <a:solidFill>
                  <a:sysClr val="windowText" lastClr="000000"/>
                </a:solidFill>
                <a:latin typeface="Segoe UI"/>
              </a:rPr>
              <a:t> để đảm bảo nguồn cung cấp năng lượng cho mạch MakerBot</a:t>
            </a:r>
          </a:p>
          <a:p>
            <a:pPr marL="2286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i="1" dirty="0" err="1">
                <a:solidFill>
                  <a:sysClr val="windowText" lastClr="000000"/>
                </a:solidFill>
                <a:latin typeface="Segoe UI"/>
              </a:rPr>
              <a:t>Không</a:t>
            </a:r>
            <a:r>
              <a:rPr lang="en-US" sz="2400" b="1" i="1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b="1" i="1" dirty="0" err="1">
                <a:solidFill>
                  <a:sysClr val="windowText" lastClr="000000"/>
                </a:solidFill>
                <a:latin typeface="Segoe UI"/>
              </a:rPr>
              <a:t>nên</a:t>
            </a:r>
            <a:r>
              <a:rPr lang="en-US" sz="2400" b="1" i="1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cắm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b="1" i="1" dirty="0">
                <a:solidFill>
                  <a:sysClr val="windowText" lastClr="000000"/>
                </a:solidFill>
                <a:latin typeface="Segoe UI"/>
              </a:rPr>
              <a:t>ng</a:t>
            </a:r>
            <a:r>
              <a:rPr lang="vi-VN" sz="2400" b="1" i="1" dirty="0">
                <a:solidFill>
                  <a:sysClr val="windowText" lastClr="000000"/>
                </a:solidFill>
                <a:latin typeface="Segoe UI"/>
              </a:rPr>
              <a:t>ư</a:t>
            </a:r>
            <a:r>
              <a:rPr lang="en-US" sz="2400" b="1" i="1" dirty="0" err="1">
                <a:solidFill>
                  <a:sysClr val="windowText" lastClr="000000"/>
                </a:solidFill>
                <a:latin typeface="Segoe UI"/>
              </a:rPr>
              <a:t>ợc</a:t>
            </a:r>
            <a:r>
              <a:rPr lang="en-US" sz="2400" b="1" i="1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b="1" i="1" dirty="0" err="1">
                <a:solidFill>
                  <a:sysClr val="windowText" lastClr="000000"/>
                </a:solidFill>
                <a:latin typeface="Segoe UI"/>
              </a:rPr>
              <a:t>chiều</a:t>
            </a:r>
            <a:r>
              <a:rPr lang="en-US" sz="2400" b="1" i="1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b="1" i="1" dirty="0" err="1">
                <a:solidFill>
                  <a:sysClr val="windowText" lastClr="000000"/>
                </a:solidFill>
                <a:latin typeface="Segoe UI"/>
              </a:rPr>
              <a:t>nguồn</a:t>
            </a:r>
            <a:r>
              <a:rPr lang="en-US" sz="2400" b="1" i="1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b="1" i="1" dirty="0" err="1">
                <a:solidFill>
                  <a:sysClr val="windowText" lastClr="000000"/>
                </a:solidFill>
                <a:latin typeface="Segoe UI"/>
              </a:rPr>
              <a:t>điện</a:t>
            </a:r>
            <a:r>
              <a:rPr lang="en-US" sz="2400" b="1" i="1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cho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mạch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công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suất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Makerbot</a:t>
            </a:r>
            <a:endParaRPr lang="en-US" sz="2400" dirty="0">
              <a:solidFill>
                <a:sysClr val="windowText" lastClr="000000"/>
              </a:solidFill>
              <a:latin typeface="Segoe UI"/>
            </a:endParaRPr>
          </a:p>
          <a:p>
            <a:pPr marL="2286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i="1" dirty="0" err="1">
                <a:solidFill>
                  <a:sysClr val="windowText" lastClr="000000"/>
                </a:solidFill>
                <a:latin typeface="Segoe UI"/>
              </a:rPr>
              <a:t>Không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cắm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b="1" i="1" dirty="0" err="1">
                <a:solidFill>
                  <a:sysClr val="windowText" lastClr="000000"/>
                </a:solidFill>
                <a:latin typeface="Segoe UI"/>
              </a:rPr>
              <a:t>nguồn</a:t>
            </a:r>
            <a:r>
              <a:rPr lang="en-US" sz="2400" b="1" i="1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b="1" i="1" dirty="0" err="1">
                <a:solidFill>
                  <a:sysClr val="windowText" lastClr="000000"/>
                </a:solidFill>
                <a:latin typeface="Segoe UI"/>
              </a:rPr>
              <a:t>điện</a:t>
            </a:r>
            <a:r>
              <a:rPr lang="en-US" sz="2400" b="1" i="1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trực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tiếp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b="1" i="1" dirty="0" err="1">
                <a:solidFill>
                  <a:sysClr val="windowText" lastClr="000000"/>
                </a:solidFill>
                <a:latin typeface="Segoe UI"/>
              </a:rPr>
              <a:t>vào</a:t>
            </a:r>
            <a:r>
              <a:rPr lang="en-US" sz="2400" b="1" i="1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b="1" i="1" dirty="0" err="1">
                <a:solidFill>
                  <a:sysClr val="windowText" lastClr="000000"/>
                </a:solidFill>
                <a:latin typeface="Segoe UI"/>
              </a:rPr>
              <a:t>chân</a:t>
            </a:r>
            <a:r>
              <a:rPr lang="en-US" sz="2400" b="1" i="1" dirty="0">
                <a:solidFill>
                  <a:sysClr val="windowText" lastClr="000000"/>
                </a:solidFill>
                <a:latin typeface="Segoe UI"/>
              </a:rPr>
              <a:t> IO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của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mạch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Makerbot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, hay </a:t>
            </a:r>
            <a:r>
              <a:rPr lang="en-US" sz="2400" b="1" i="1" dirty="0" err="1">
                <a:solidFill>
                  <a:sysClr val="windowText" lastClr="000000"/>
                </a:solidFill>
                <a:latin typeface="Segoe UI"/>
              </a:rPr>
              <a:t>bất</a:t>
            </a:r>
            <a:r>
              <a:rPr lang="en-US" sz="2400" b="1" i="1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b="1" i="1" dirty="0" err="1">
                <a:solidFill>
                  <a:sysClr val="windowText" lastClr="000000"/>
                </a:solidFill>
                <a:latin typeface="Segoe UI"/>
              </a:rPr>
              <a:t>cứ</a:t>
            </a:r>
            <a:r>
              <a:rPr lang="en-US" sz="2400" b="1" i="1" dirty="0">
                <a:solidFill>
                  <a:sysClr val="windowText" lastClr="000000"/>
                </a:solidFill>
                <a:latin typeface="Segoe UI"/>
              </a:rPr>
              <a:t> connector </a:t>
            </a:r>
            <a:r>
              <a:rPr lang="en-US" sz="2400" b="1" i="1" dirty="0" err="1">
                <a:solidFill>
                  <a:sysClr val="windowText" lastClr="000000"/>
                </a:solidFill>
                <a:latin typeface="Segoe UI"/>
              </a:rPr>
              <a:t>nào</a:t>
            </a:r>
            <a:r>
              <a:rPr lang="en-US" sz="2400" b="1" i="1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không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phục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vụ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cho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việc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cấp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nguồn</a:t>
            </a:r>
            <a:endParaRPr lang="en-US" sz="2400" dirty="0">
              <a:solidFill>
                <a:sysClr val="windowText" lastClr="000000"/>
              </a:solidFill>
              <a:latin typeface="Segoe UI"/>
            </a:endParaRPr>
          </a:p>
          <a:p>
            <a:pPr marL="2286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i="1" dirty="0" err="1">
                <a:solidFill>
                  <a:sysClr val="windowText" lastClr="000000"/>
                </a:solidFill>
                <a:latin typeface="Segoe UI"/>
              </a:rPr>
              <a:t>Không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cắm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các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thiết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bị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ch</a:t>
            </a:r>
            <a:r>
              <a:rPr lang="vi-VN" sz="2400" dirty="0">
                <a:solidFill>
                  <a:sysClr val="windowText" lastClr="000000"/>
                </a:solidFill>
                <a:latin typeface="Segoe UI"/>
              </a:rPr>
              <a:t>ư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a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rõ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t</a:t>
            </a:r>
            <a:r>
              <a:rPr lang="vi-VN" sz="2400" dirty="0">
                <a:solidFill>
                  <a:sysClr val="windowText" lastClr="000000"/>
                </a:solidFill>
                <a:latin typeface="Segoe UI"/>
              </a:rPr>
              <a:t>ư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ơng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thích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chân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vào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mạch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makerbot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.</a:t>
            </a:r>
          </a:p>
          <a:p>
            <a:pPr marL="2286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i="1" dirty="0" err="1">
                <a:solidFill>
                  <a:srgbClr val="FF0000"/>
                </a:solidFill>
                <a:latin typeface="Segoe UI"/>
              </a:rPr>
              <a:t>Tuyệt</a:t>
            </a:r>
            <a:r>
              <a:rPr lang="en-US" sz="2400" b="1" i="1" dirty="0">
                <a:solidFill>
                  <a:srgbClr val="FF0000"/>
                </a:solidFill>
                <a:latin typeface="Segoe UI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Segoe UI"/>
              </a:rPr>
              <a:t>đối</a:t>
            </a:r>
            <a:r>
              <a:rPr lang="en-US" sz="2400" b="1" i="1" dirty="0">
                <a:solidFill>
                  <a:srgbClr val="FF0000"/>
                </a:solidFill>
                <a:latin typeface="Segoe UI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Segoe UI"/>
              </a:rPr>
              <a:t>không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cắm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b="1" i="1" dirty="0">
                <a:solidFill>
                  <a:sysClr val="windowText" lastClr="000000"/>
                </a:solidFill>
                <a:latin typeface="Segoe UI"/>
              </a:rPr>
              <a:t>pin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Segoe UI"/>
              </a:rPr>
              <a:t>vào</a:t>
            </a:r>
            <a:r>
              <a:rPr lang="en-US" sz="2400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b="1" i="1" dirty="0">
                <a:solidFill>
                  <a:sysClr val="windowText" lastClr="000000"/>
                </a:solidFill>
                <a:latin typeface="Segoe UI"/>
              </a:rPr>
              <a:t>connector 4 </a:t>
            </a:r>
            <a:r>
              <a:rPr lang="en-US" sz="2400" b="1" i="1" dirty="0" err="1">
                <a:solidFill>
                  <a:sysClr val="windowText" lastClr="000000"/>
                </a:solidFill>
                <a:latin typeface="Segoe UI"/>
              </a:rPr>
              <a:t>chân</a:t>
            </a:r>
            <a:r>
              <a:rPr lang="en-US" sz="2400" b="1" i="1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b="1" i="1" dirty="0" err="1">
                <a:solidFill>
                  <a:sysClr val="windowText" lastClr="000000"/>
                </a:solidFill>
                <a:latin typeface="Segoe UI"/>
              </a:rPr>
              <a:t>hoặc</a:t>
            </a:r>
            <a:r>
              <a:rPr lang="en-US" sz="2400" b="1" i="1" dirty="0">
                <a:solidFill>
                  <a:sysClr val="windowText" lastClr="000000"/>
                </a:solidFill>
                <a:latin typeface="Segoe UI"/>
              </a:rPr>
              <a:t> 6 </a:t>
            </a:r>
            <a:r>
              <a:rPr lang="en-US" sz="2400" b="1" i="1" dirty="0" err="1">
                <a:solidFill>
                  <a:sysClr val="windowText" lastClr="000000"/>
                </a:solidFill>
                <a:latin typeface="Segoe UI"/>
              </a:rPr>
              <a:t>chân</a:t>
            </a:r>
            <a:r>
              <a:rPr lang="en-US" sz="2400" b="1" i="1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b="1" i="1" dirty="0" err="1">
                <a:solidFill>
                  <a:sysClr val="windowText" lastClr="000000"/>
                </a:solidFill>
                <a:latin typeface="Segoe UI"/>
              </a:rPr>
              <a:t>trên</a:t>
            </a:r>
            <a:r>
              <a:rPr lang="en-US" sz="2400" b="1" i="1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b="1" i="1" dirty="0" err="1">
                <a:solidFill>
                  <a:sysClr val="windowText" lastClr="000000"/>
                </a:solidFill>
                <a:latin typeface="Segoe UI"/>
              </a:rPr>
              <a:t>mạch</a:t>
            </a:r>
            <a:r>
              <a:rPr lang="en-US" sz="2400" b="1" i="1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b="1" i="1" dirty="0" err="1">
                <a:solidFill>
                  <a:sysClr val="windowText" lastClr="000000"/>
                </a:solidFill>
                <a:latin typeface="Segoe UI"/>
              </a:rPr>
              <a:t>công</a:t>
            </a:r>
            <a:r>
              <a:rPr lang="en-US" sz="2400" b="1" i="1" dirty="0">
                <a:solidFill>
                  <a:sysClr val="windowText" lastClr="000000"/>
                </a:solidFill>
                <a:latin typeface="Segoe UI"/>
              </a:rPr>
              <a:t> </a:t>
            </a:r>
            <a:r>
              <a:rPr lang="en-US" sz="2400" b="1" i="1" dirty="0" err="1">
                <a:solidFill>
                  <a:sysClr val="windowText" lastClr="000000"/>
                </a:solidFill>
                <a:latin typeface="Segoe UI"/>
              </a:rPr>
              <a:t>suất</a:t>
            </a:r>
            <a:endParaRPr lang="en-US" sz="2400" b="1" i="1" dirty="0">
              <a:solidFill>
                <a:sysClr val="windowText" lastClr="000000"/>
              </a:solidFill>
              <a:latin typeface="Segoe UI"/>
            </a:endParaRPr>
          </a:p>
          <a:p>
            <a:pPr marL="2286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sysClr val="windowText" lastClr="000000"/>
              </a:solidFill>
              <a:latin typeface="Segoe U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1C50CE-DF32-448C-88C0-9E87C88F5B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20939" y="991343"/>
            <a:ext cx="2176461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90102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2063</TotalTime>
  <Words>3406</Words>
  <Application>Microsoft Office PowerPoint</Application>
  <PresentationFormat>Custom</PresentationFormat>
  <Paragraphs>354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Segoe UI</vt:lpstr>
      <vt:lpstr>Helvetica Neue</vt:lpstr>
      <vt:lpstr>Arial</vt:lpstr>
      <vt:lpstr>Helvetica Neue Light</vt:lpstr>
      <vt:lpstr>Consolas</vt:lpstr>
      <vt:lpstr>Times New Roman</vt:lpstr>
      <vt:lpstr>Wingdings</vt:lpstr>
      <vt:lpstr>Courier New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GIỚI THIỆU TỔ CHỨC GIÁO DỤC FPT Hoà Lạc, tháng 10/2020 Người trình bày: TS. Lê Trường Tùng Chủ tịch Hội đồng Trường ĐH FPT</dc:title>
  <dc:creator>AnhTu</dc:creator>
  <cp:lastModifiedBy>AnhTu</cp:lastModifiedBy>
  <cp:revision>72</cp:revision>
  <dcterms:modified xsi:type="dcterms:W3CDTF">2022-05-08T12:53:51Z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4419168</vt:lpwstr>
  </property>
  <property fmtid="{D5CDD505-2E9C-101B-9397-08002B2CF9AE}" pid="3" name="NXPowerLiteSettings">
    <vt:lpwstr>C700052003A000</vt:lpwstr>
  </property>
  <property fmtid="{D5CDD505-2E9C-101B-9397-08002B2CF9AE}" pid="4" name="NXPowerLiteVersion">
    <vt:lpwstr>D8.0.4</vt:lpwstr>
  </property>
</Properties>
</file>